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2" r:id="rId1"/>
  </p:sldMasterIdLst>
  <p:notesMasterIdLst>
    <p:notesMasterId r:id="rId41"/>
  </p:notesMasterIdLst>
  <p:handoutMasterIdLst>
    <p:handoutMasterId r:id="rId42"/>
  </p:handoutMasterIdLst>
  <p:sldIdLst>
    <p:sldId id="257" r:id="rId2"/>
    <p:sldId id="285" r:id="rId3"/>
    <p:sldId id="340" r:id="rId4"/>
    <p:sldId id="342" r:id="rId5"/>
    <p:sldId id="366" r:id="rId6"/>
    <p:sldId id="341" r:id="rId7"/>
    <p:sldId id="312" r:id="rId8"/>
    <p:sldId id="313" r:id="rId9"/>
    <p:sldId id="343" r:id="rId10"/>
    <p:sldId id="344" r:id="rId11"/>
    <p:sldId id="345" r:id="rId12"/>
    <p:sldId id="346" r:id="rId13"/>
    <p:sldId id="314" r:id="rId14"/>
    <p:sldId id="347" r:id="rId15"/>
    <p:sldId id="348" r:id="rId16"/>
    <p:sldId id="349" r:id="rId17"/>
    <p:sldId id="350" r:id="rId18"/>
    <p:sldId id="351" r:id="rId19"/>
    <p:sldId id="315" r:id="rId20"/>
    <p:sldId id="352" r:id="rId21"/>
    <p:sldId id="353" r:id="rId22"/>
    <p:sldId id="354" r:id="rId23"/>
    <p:sldId id="263" r:id="rId24"/>
    <p:sldId id="355" r:id="rId25"/>
    <p:sldId id="356" r:id="rId26"/>
    <p:sldId id="264" r:id="rId27"/>
    <p:sldId id="336" r:id="rId28"/>
    <p:sldId id="357" r:id="rId29"/>
    <p:sldId id="358" r:id="rId30"/>
    <p:sldId id="359" r:id="rId31"/>
    <p:sldId id="360" r:id="rId32"/>
    <p:sldId id="364" r:id="rId33"/>
    <p:sldId id="310" r:id="rId34"/>
    <p:sldId id="361" r:id="rId35"/>
    <p:sldId id="362" r:id="rId36"/>
    <p:sldId id="365" r:id="rId37"/>
    <p:sldId id="363" r:id="rId38"/>
    <p:sldId id="337" r:id="rId39"/>
    <p:sldId id="321" r:id="rId40"/>
  </p:sldIdLst>
  <p:sldSz cx="9144000" cy="6858000" type="screen4x3"/>
  <p:notesSz cx="6791325" cy="99218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WNER" initials="O" lastIdx="1" clrIdx="0">
    <p:extLst>
      <p:ext uri="{19B8F6BF-5375-455C-9EA6-DF929625EA0E}">
        <p15:presenceInfo xmlns:p15="http://schemas.microsoft.com/office/powerpoint/2012/main" userId="OW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83759" autoAdjust="0"/>
  </p:normalViewPr>
  <p:slideViewPr>
    <p:cSldViewPr>
      <p:cViewPr>
        <p:scale>
          <a:sx n="100" d="100"/>
          <a:sy n="100" d="100"/>
        </p:scale>
        <p:origin x="7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1-20T11:07:47.003" idx="1">
    <p:pos x="5024" y="1968"/>
    <p:text/>
    <p:extLst>
      <p:ext uri="{C676402C-5697-4E1C-873F-D02D1690AC5C}">
        <p15:threadingInfo xmlns:p15="http://schemas.microsoft.com/office/powerpoint/2012/main" timeZoneBias="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32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28675" name="Rectangle 3"/>
          <p:cNvSpPr>
            <a:spLocks noGrp="1" noChangeArrowheads="1"/>
          </p:cNvSpPr>
          <p:nvPr>
            <p:ph type="dt" sz="quarter" idx="1"/>
          </p:nvPr>
        </p:nvSpPr>
        <p:spPr bwMode="auto">
          <a:xfrm>
            <a:off x="3846513" y="0"/>
            <a:ext cx="29432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8676" name="Rectangle 4"/>
          <p:cNvSpPr>
            <a:spLocks noGrp="1" noChangeArrowheads="1"/>
          </p:cNvSpPr>
          <p:nvPr>
            <p:ph type="ftr" sz="quarter" idx="2"/>
          </p:nvPr>
        </p:nvSpPr>
        <p:spPr bwMode="auto">
          <a:xfrm>
            <a:off x="0" y="9423400"/>
            <a:ext cx="294322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8677" name="Rectangle 5"/>
          <p:cNvSpPr>
            <a:spLocks noGrp="1" noChangeArrowheads="1"/>
          </p:cNvSpPr>
          <p:nvPr>
            <p:ph type="sldNum" sz="quarter" idx="3"/>
          </p:nvPr>
        </p:nvSpPr>
        <p:spPr bwMode="auto">
          <a:xfrm>
            <a:off x="3846513" y="9423400"/>
            <a:ext cx="294322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264206C-D91F-46CC-B5A0-B3CC933E54B6}" type="slidenum">
              <a:rPr lang="en-US"/>
              <a:pPr>
                <a:defRPr/>
              </a:pPr>
              <a:t>‹#›</a:t>
            </a:fld>
            <a:endParaRPr lang="en-US"/>
          </a:p>
        </p:txBody>
      </p:sp>
    </p:spTree>
    <p:extLst>
      <p:ext uri="{BB962C8B-B14F-4D97-AF65-F5344CB8AC3E}">
        <p14:creationId xmlns:p14="http://schemas.microsoft.com/office/powerpoint/2010/main" val="1643381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32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25603" name="Rectangle 3"/>
          <p:cNvSpPr>
            <a:spLocks noGrp="1" noChangeArrowheads="1"/>
          </p:cNvSpPr>
          <p:nvPr>
            <p:ph type="dt" idx="1"/>
          </p:nvPr>
        </p:nvSpPr>
        <p:spPr bwMode="auto">
          <a:xfrm>
            <a:off x="3846513" y="0"/>
            <a:ext cx="29432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915988" y="744538"/>
            <a:ext cx="4960937" cy="372110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79450" y="4713288"/>
            <a:ext cx="5432425" cy="4464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p:cNvSpPr>
            <a:spLocks noGrp="1" noChangeArrowheads="1"/>
          </p:cNvSpPr>
          <p:nvPr>
            <p:ph type="ftr" sz="quarter" idx="4"/>
          </p:nvPr>
        </p:nvSpPr>
        <p:spPr bwMode="auto">
          <a:xfrm>
            <a:off x="0" y="9423400"/>
            <a:ext cx="294322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5607" name="Rectangle 7"/>
          <p:cNvSpPr>
            <a:spLocks noGrp="1" noChangeArrowheads="1"/>
          </p:cNvSpPr>
          <p:nvPr>
            <p:ph type="sldNum" sz="quarter" idx="5"/>
          </p:nvPr>
        </p:nvSpPr>
        <p:spPr bwMode="auto">
          <a:xfrm>
            <a:off x="3846513" y="9423400"/>
            <a:ext cx="294322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752FAC7-983A-45EA-8AB7-5273C9B23E94}" type="slidenum">
              <a:rPr lang="en-US"/>
              <a:pPr>
                <a:defRPr/>
              </a:pPr>
              <a:t>‹#›</a:t>
            </a:fld>
            <a:endParaRPr lang="en-US"/>
          </a:p>
        </p:txBody>
      </p:sp>
    </p:spTree>
    <p:extLst>
      <p:ext uri="{BB962C8B-B14F-4D97-AF65-F5344CB8AC3E}">
        <p14:creationId xmlns:p14="http://schemas.microsoft.com/office/powerpoint/2010/main" val="14998808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BF55F63C-36B3-478C-B6BE-0467B07033D6}" type="slidenum">
              <a:rPr lang="en-US" smtClean="0"/>
              <a:pPr/>
              <a:t>1</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74631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800">
                <a:solidFill>
                  <a:schemeClr val="tx1"/>
                </a:solidFill>
                <a:latin typeface="Arial" panose="020B0604020202020204" pitchFamily="34" charset="0"/>
              </a:defRPr>
            </a:lvl1pPr>
            <a:lvl2pPr marL="742950" indent="-285750">
              <a:defRPr sz="4800">
                <a:solidFill>
                  <a:schemeClr val="tx1"/>
                </a:solidFill>
                <a:latin typeface="Arial" panose="020B0604020202020204" pitchFamily="34" charset="0"/>
              </a:defRPr>
            </a:lvl2pPr>
            <a:lvl3pPr marL="1143000" indent="-228600">
              <a:defRPr sz="4800">
                <a:solidFill>
                  <a:schemeClr val="tx1"/>
                </a:solidFill>
                <a:latin typeface="Arial" panose="020B0604020202020204" pitchFamily="34" charset="0"/>
              </a:defRPr>
            </a:lvl3pPr>
            <a:lvl4pPr marL="1600200" indent="-228600">
              <a:defRPr sz="4800">
                <a:solidFill>
                  <a:schemeClr val="tx1"/>
                </a:solidFill>
                <a:latin typeface="Arial" panose="020B0604020202020204" pitchFamily="34" charset="0"/>
              </a:defRPr>
            </a:lvl4pPr>
            <a:lvl5pPr marL="2057400" indent="-228600">
              <a:defRPr sz="4800">
                <a:solidFill>
                  <a:schemeClr val="tx1"/>
                </a:solidFill>
                <a:latin typeface="Arial" panose="020B0604020202020204" pitchFamily="34" charset="0"/>
              </a:defRPr>
            </a:lvl5pPr>
            <a:lvl6pPr marL="2514600" indent="-228600" eaLnBrk="0" fontAlgn="base" hangingPunct="0">
              <a:spcBef>
                <a:spcPct val="0"/>
              </a:spcBef>
              <a:spcAft>
                <a:spcPct val="0"/>
              </a:spcAft>
              <a:defRPr sz="4800">
                <a:solidFill>
                  <a:schemeClr val="tx1"/>
                </a:solidFill>
                <a:latin typeface="Arial" panose="020B0604020202020204" pitchFamily="34" charset="0"/>
              </a:defRPr>
            </a:lvl6pPr>
            <a:lvl7pPr marL="2971800" indent="-228600" eaLnBrk="0" fontAlgn="base" hangingPunct="0">
              <a:spcBef>
                <a:spcPct val="0"/>
              </a:spcBef>
              <a:spcAft>
                <a:spcPct val="0"/>
              </a:spcAft>
              <a:defRPr sz="4800">
                <a:solidFill>
                  <a:schemeClr val="tx1"/>
                </a:solidFill>
                <a:latin typeface="Arial" panose="020B0604020202020204" pitchFamily="34" charset="0"/>
              </a:defRPr>
            </a:lvl7pPr>
            <a:lvl8pPr marL="3429000" indent="-228600" eaLnBrk="0" fontAlgn="base" hangingPunct="0">
              <a:spcBef>
                <a:spcPct val="0"/>
              </a:spcBef>
              <a:spcAft>
                <a:spcPct val="0"/>
              </a:spcAft>
              <a:defRPr sz="4800">
                <a:solidFill>
                  <a:schemeClr val="tx1"/>
                </a:solidFill>
                <a:latin typeface="Arial" panose="020B0604020202020204" pitchFamily="34" charset="0"/>
              </a:defRPr>
            </a:lvl8pPr>
            <a:lvl9pPr marL="3886200" indent="-228600" eaLnBrk="0" fontAlgn="base" hangingPunct="0">
              <a:spcBef>
                <a:spcPct val="0"/>
              </a:spcBef>
              <a:spcAft>
                <a:spcPct val="0"/>
              </a:spcAft>
              <a:defRPr sz="4800">
                <a:solidFill>
                  <a:schemeClr val="tx1"/>
                </a:solidFill>
                <a:latin typeface="Arial" panose="020B0604020202020204" pitchFamily="34" charset="0"/>
              </a:defRPr>
            </a:lvl9pPr>
          </a:lstStyle>
          <a:p>
            <a:fld id="{D7E30C89-6EBA-46EF-8444-111D70CE3B3A}" type="slidenum">
              <a:rPr lang="en-US" altLang="en-US" sz="1200" smtClean="0"/>
              <a:pPr/>
              <a:t>7</a:t>
            </a:fld>
            <a:endParaRPr lang="en-US" altLang="en-US" sz="1200" dirty="0"/>
          </a:p>
        </p:txBody>
      </p:sp>
    </p:spTree>
    <p:extLst>
      <p:ext uri="{BB962C8B-B14F-4D97-AF65-F5344CB8AC3E}">
        <p14:creationId xmlns:p14="http://schemas.microsoft.com/office/powerpoint/2010/main" val="3972207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800">
                <a:solidFill>
                  <a:schemeClr val="tx1"/>
                </a:solidFill>
                <a:latin typeface="Arial" panose="020B0604020202020204" pitchFamily="34" charset="0"/>
              </a:defRPr>
            </a:lvl1pPr>
            <a:lvl2pPr marL="742950" indent="-285750">
              <a:defRPr sz="4800">
                <a:solidFill>
                  <a:schemeClr val="tx1"/>
                </a:solidFill>
                <a:latin typeface="Arial" panose="020B0604020202020204" pitchFamily="34" charset="0"/>
              </a:defRPr>
            </a:lvl2pPr>
            <a:lvl3pPr marL="1143000" indent="-228600">
              <a:defRPr sz="4800">
                <a:solidFill>
                  <a:schemeClr val="tx1"/>
                </a:solidFill>
                <a:latin typeface="Arial" panose="020B0604020202020204" pitchFamily="34" charset="0"/>
              </a:defRPr>
            </a:lvl3pPr>
            <a:lvl4pPr marL="1600200" indent="-228600">
              <a:defRPr sz="4800">
                <a:solidFill>
                  <a:schemeClr val="tx1"/>
                </a:solidFill>
                <a:latin typeface="Arial" panose="020B0604020202020204" pitchFamily="34" charset="0"/>
              </a:defRPr>
            </a:lvl4pPr>
            <a:lvl5pPr marL="2057400" indent="-228600">
              <a:defRPr sz="4800">
                <a:solidFill>
                  <a:schemeClr val="tx1"/>
                </a:solidFill>
                <a:latin typeface="Arial" panose="020B0604020202020204" pitchFamily="34" charset="0"/>
              </a:defRPr>
            </a:lvl5pPr>
            <a:lvl6pPr marL="2514600" indent="-228600" eaLnBrk="0" fontAlgn="base" hangingPunct="0">
              <a:spcBef>
                <a:spcPct val="0"/>
              </a:spcBef>
              <a:spcAft>
                <a:spcPct val="0"/>
              </a:spcAft>
              <a:defRPr sz="4800">
                <a:solidFill>
                  <a:schemeClr val="tx1"/>
                </a:solidFill>
                <a:latin typeface="Arial" panose="020B0604020202020204" pitchFamily="34" charset="0"/>
              </a:defRPr>
            </a:lvl6pPr>
            <a:lvl7pPr marL="2971800" indent="-228600" eaLnBrk="0" fontAlgn="base" hangingPunct="0">
              <a:spcBef>
                <a:spcPct val="0"/>
              </a:spcBef>
              <a:spcAft>
                <a:spcPct val="0"/>
              </a:spcAft>
              <a:defRPr sz="4800">
                <a:solidFill>
                  <a:schemeClr val="tx1"/>
                </a:solidFill>
                <a:latin typeface="Arial" panose="020B0604020202020204" pitchFamily="34" charset="0"/>
              </a:defRPr>
            </a:lvl7pPr>
            <a:lvl8pPr marL="3429000" indent="-228600" eaLnBrk="0" fontAlgn="base" hangingPunct="0">
              <a:spcBef>
                <a:spcPct val="0"/>
              </a:spcBef>
              <a:spcAft>
                <a:spcPct val="0"/>
              </a:spcAft>
              <a:defRPr sz="4800">
                <a:solidFill>
                  <a:schemeClr val="tx1"/>
                </a:solidFill>
                <a:latin typeface="Arial" panose="020B0604020202020204" pitchFamily="34" charset="0"/>
              </a:defRPr>
            </a:lvl8pPr>
            <a:lvl9pPr marL="3886200" indent="-228600" eaLnBrk="0" fontAlgn="base" hangingPunct="0">
              <a:spcBef>
                <a:spcPct val="0"/>
              </a:spcBef>
              <a:spcAft>
                <a:spcPct val="0"/>
              </a:spcAft>
              <a:defRPr sz="4800">
                <a:solidFill>
                  <a:schemeClr val="tx1"/>
                </a:solidFill>
                <a:latin typeface="Arial" panose="020B0604020202020204" pitchFamily="34" charset="0"/>
              </a:defRPr>
            </a:lvl9pPr>
          </a:lstStyle>
          <a:p>
            <a:fld id="{0CA166A0-0592-4E87-B788-404A554DB992}" type="slidenum">
              <a:rPr lang="en-US" altLang="en-US" sz="1200" smtClean="0"/>
              <a:pPr/>
              <a:t>8</a:t>
            </a:fld>
            <a:endParaRPr lang="en-US" altLang="en-US" sz="1200" dirty="0"/>
          </a:p>
        </p:txBody>
      </p:sp>
    </p:spTree>
    <p:extLst>
      <p:ext uri="{BB962C8B-B14F-4D97-AF65-F5344CB8AC3E}">
        <p14:creationId xmlns:p14="http://schemas.microsoft.com/office/powerpoint/2010/main" val="2331775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752FAC7-983A-45EA-8AB7-5273C9B23E94}" type="slidenum">
              <a:rPr lang="en-US" smtClean="0"/>
              <a:pPr>
                <a:defRPr/>
              </a:pPr>
              <a:t>11</a:t>
            </a:fld>
            <a:endParaRPr lang="en-US"/>
          </a:p>
        </p:txBody>
      </p:sp>
    </p:spTree>
    <p:extLst>
      <p:ext uri="{BB962C8B-B14F-4D97-AF65-F5344CB8AC3E}">
        <p14:creationId xmlns:p14="http://schemas.microsoft.com/office/powerpoint/2010/main" val="552904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800">
                <a:solidFill>
                  <a:schemeClr val="tx1"/>
                </a:solidFill>
                <a:latin typeface="Arial" panose="020B0604020202020204" pitchFamily="34" charset="0"/>
              </a:defRPr>
            </a:lvl1pPr>
            <a:lvl2pPr marL="742950" indent="-285750">
              <a:defRPr sz="4800">
                <a:solidFill>
                  <a:schemeClr val="tx1"/>
                </a:solidFill>
                <a:latin typeface="Arial" panose="020B0604020202020204" pitchFamily="34" charset="0"/>
              </a:defRPr>
            </a:lvl2pPr>
            <a:lvl3pPr marL="1143000" indent="-228600">
              <a:defRPr sz="4800">
                <a:solidFill>
                  <a:schemeClr val="tx1"/>
                </a:solidFill>
                <a:latin typeface="Arial" panose="020B0604020202020204" pitchFamily="34" charset="0"/>
              </a:defRPr>
            </a:lvl3pPr>
            <a:lvl4pPr marL="1600200" indent="-228600">
              <a:defRPr sz="4800">
                <a:solidFill>
                  <a:schemeClr val="tx1"/>
                </a:solidFill>
                <a:latin typeface="Arial" panose="020B0604020202020204" pitchFamily="34" charset="0"/>
              </a:defRPr>
            </a:lvl4pPr>
            <a:lvl5pPr marL="2057400" indent="-228600">
              <a:defRPr sz="4800">
                <a:solidFill>
                  <a:schemeClr val="tx1"/>
                </a:solidFill>
                <a:latin typeface="Arial" panose="020B0604020202020204" pitchFamily="34" charset="0"/>
              </a:defRPr>
            </a:lvl5pPr>
            <a:lvl6pPr marL="2514600" indent="-228600" eaLnBrk="0" fontAlgn="base" hangingPunct="0">
              <a:spcBef>
                <a:spcPct val="0"/>
              </a:spcBef>
              <a:spcAft>
                <a:spcPct val="0"/>
              </a:spcAft>
              <a:defRPr sz="4800">
                <a:solidFill>
                  <a:schemeClr val="tx1"/>
                </a:solidFill>
                <a:latin typeface="Arial" panose="020B0604020202020204" pitchFamily="34" charset="0"/>
              </a:defRPr>
            </a:lvl6pPr>
            <a:lvl7pPr marL="2971800" indent="-228600" eaLnBrk="0" fontAlgn="base" hangingPunct="0">
              <a:spcBef>
                <a:spcPct val="0"/>
              </a:spcBef>
              <a:spcAft>
                <a:spcPct val="0"/>
              </a:spcAft>
              <a:defRPr sz="4800">
                <a:solidFill>
                  <a:schemeClr val="tx1"/>
                </a:solidFill>
                <a:latin typeface="Arial" panose="020B0604020202020204" pitchFamily="34" charset="0"/>
              </a:defRPr>
            </a:lvl7pPr>
            <a:lvl8pPr marL="3429000" indent="-228600" eaLnBrk="0" fontAlgn="base" hangingPunct="0">
              <a:spcBef>
                <a:spcPct val="0"/>
              </a:spcBef>
              <a:spcAft>
                <a:spcPct val="0"/>
              </a:spcAft>
              <a:defRPr sz="4800">
                <a:solidFill>
                  <a:schemeClr val="tx1"/>
                </a:solidFill>
                <a:latin typeface="Arial" panose="020B0604020202020204" pitchFamily="34" charset="0"/>
              </a:defRPr>
            </a:lvl8pPr>
            <a:lvl9pPr marL="3886200" indent="-228600" eaLnBrk="0" fontAlgn="base" hangingPunct="0">
              <a:spcBef>
                <a:spcPct val="0"/>
              </a:spcBef>
              <a:spcAft>
                <a:spcPct val="0"/>
              </a:spcAft>
              <a:defRPr sz="4800">
                <a:solidFill>
                  <a:schemeClr val="tx1"/>
                </a:solidFill>
                <a:latin typeface="Arial" panose="020B0604020202020204" pitchFamily="34" charset="0"/>
              </a:defRPr>
            </a:lvl9pPr>
          </a:lstStyle>
          <a:p>
            <a:fld id="{F798A11E-336D-4AB8-93B3-A17F3465BCB1}" type="slidenum">
              <a:rPr lang="en-US" altLang="en-US" sz="1200" smtClean="0"/>
              <a:pPr/>
              <a:t>13</a:t>
            </a:fld>
            <a:endParaRPr lang="en-US" altLang="en-US" sz="1200" dirty="0"/>
          </a:p>
        </p:txBody>
      </p:sp>
    </p:spTree>
    <p:extLst>
      <p:ext uri="{BB962C8B-B14F-4D97-AF65-F5344CB8AC3E}">
        <p14:creationId xmlns:p14="http://schemas.microsoft.com/office/powerpoint/2010/main" val="1396552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800">
                <a:solidFill>
                  <a:schemeClr val="tx1"/>
                </a:solidFill>
                <a:latin typeface="Arial" panose="020B0604020202020204" pitchFamily="34" charset="0"/>
              </a:defRPr>
            </a:lvl1pPr>
            <a:lvl2pPr marL="742950" indent="-285750">
              <a:defRPr sz="4800">
                <a:solidFill>
                  <a:schemeClr val="tx1"/>
                </a:solidFill>
                <a:latin typeface="Arial" panose="020B0604020202020204" pitchFamily="34" charset="0"/>
              </a:defRPr>
            </a:lvl2pPr>
            <a:lvl3pPr marL="1143000" indent="-228600">
              <a:defRPr sz="4800">
                <a:solidFill>
                  <a:schemeClr val="tx1"/>
                </a:solidFill>
                <a:latin typeface="Arial" panose="020B0604020202020204" pitchFamily="34" charset="0"/>
              </a:defRPr>
            </a:lvl3pPr>
            <a:lvl4pPr marL="1600200" indent="-228600">
              <a:defRPr sz="4800">
                <a:solidFill>
                  <a:schemeClr val="tx1"/>
                </a:solidFill>
                <a:latin typeface="Arial" panose="020B0604020202020204" pitchFamily="34" charset="0"/>
              </a:defRPr>
            </a:lvl4pPr>
            <a:lvl5pPr marL="2057400" indent="-228600">
              <a:defRPr sz="4800">
                <a:solidFill>
                  <a:schemeClr val="tx1"/>
                </a:solidFill>
                <a:latin typeface="Arial" panose="020B0604020202020204" pitchFamily="34" charset="0"/>
              </a:defRPr>
            </a:lvl5pPr>
            <a:lvl6pPr marL="2514600" indent="-228600" eaLnBrk="0" fontAlgn="base" hangingPunct="0">
              <a:spcBef>
                <a:spcPct val="0"/>
              </a:spcBef>
              <a:spcAft>
                <a:spcPct val="0"/>
              </a:spcAft>
              <a:defRPr sz="4800">
                <a:solidFill>
                  <a:schemeClr val="tx1"/>
                </a:solidFill>
                <a:latin typeface="Arial" panose="020B0604020202020204" pitchFamily="34" charset="0"/>
              </a:defRPr>
            </a:lvl6pPr>
            <a:lvl7pPr marL="2971800" indent="-228600" eaLnBrk="0" fontAlgn="base" hangingPunct="0">
              <a:spcBef>
                <a:spcPct val="0"/>
              </a:spcBef>
              <a:spcAft>
                <a:spcPct val="0"/>
              </a:spcAft>
              <a:defRPr sz="4800">
                <a:solidFill>
                  <a:schemeClr val="tx1"/>
                </a:solidFill>
                <a:latin typeface="Arial" panose="020B0604020202020204" pitchFamily="34" charset="0"/>
              </a:defRPr>
            </a:lvl7pPr>
            <a:lvl8pPr marL="3429000" indent="-228600" eaLnBrk="0" fontAlgn="base" hangingPunct="0">
              <a:spcBef>
                <a:spcPct val="0"/>
              </a:spcBef>
              <a:spcAft>
                <a:spcPct val="0"/>
              </a:spcAft>
              <a:defRPr sz="4800">
                <a:solidFill>
                  <a:schemeClr val="tx1"/>
                </a:solidFill>
                <a:latin typeface="Arial" panose="020B0604020202020204" pitchFamily="34" charset="0"/>
              </a:defRPr>
            </a:lvl8pPr>
            <a:lvl9pPr marL="3886200" indent="-228600" eaLnBrk="0" fontAlgn="base" hangingPunct="0">
              <a:spcBef>
                <a:spcPct val="0"/>
              </a:spcBef>
              <a:spcAft>
                <a:spcPct val="0"/>
              </a:spcAft>
              <a:defRPr sz="4800">
                <a:solidFill>
                  <a:schemeClr val="tx1"/>
                </a:solidFill>
                <a:latin typeface="Arial" panose="020B0604020202020204" pitchFamily="34" charset="0"/>
              </a:defRPr>
            </a:lvl9pPr>
          </a:lstStyle>
          <a:p>
            <a:fld id="{0AADE491-8AB3-4FC7-A0F4-A84FCD5B75EC}" type="slidenum">
              <a:rPr lang="en-US" altLang="en-US" sz="1200" smtClean="0"/>
              <a:pPr/>
              <a:t>19</a:t>
            </a:fld>
            <a:endParaRPr lang="en-US" altLang="en-US" sz="1200"/>
          </a:p>
        </p:txBody>
      </p:sp>
    </p:spTree>
    <p:extLst>
      <p:ext uri="{BB962C8B-B14F-4D97-AF65-F5344CB8AC3E}">
        <p14:creationId xmlns:p14="http://schemas.microsoft.com/office/powerpoint/2010/main" val="269155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52FAC7-983A-45EA-8AB7-5273C9B23E94}" type="slidenum">
              <a:rPr lang="en-US" smtClean="0"/>
              <a:pPr>
                <a:defRPr/>
              </a:pPr>
              <a:t>23</a:t>
            </a:fld>
            <a:endParaRPr lang="en-US"/>
          </a:p>
        </p:txBody>
      </p:sp>
    </p:spTree>
    <p:extLst>
      <p:ext uri="{BB962C8B-B14F-4D97-AF65-F5344CB8AC3E}">
        <p14:creationId xmlns:p14="http://schemas.microsoft.com/office/powerpoint/2010/main" val="35206091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pPr>
              <a:defRPr/>
            </a:pPr>
            <a:endParaRPr lang="en-US"/>
          </a:p>
        </p:txBody>
      </p:sp>
      <p:sp>
        <p:nvSpPr>
          <p:cNvPr id="5" name="Footer Placeholder 4"/>
          <p:cNvSpPr>
            <a:spLocks noGrp="1"/>
          </p:cNvSpPr>
          <p:nvPr>
            <p:ph type="ftr" sz="quarter" idx="11"/>
          </p:nvPr>
        </p:nvSpPr>
        <p:spPr>
          <a:xfrm>
            <a:off x="1921934" y="5054602"/>
            <a:ext cx="4064860" cy="279400"/>
          </a:xfrm>
        </p:spPr>
        <p:txBody>
          <a:bodyPr/>
          <a:lstStyle/>
          <a:p>
            <a:pPr>
              <a:defRPr/>
            </a:pPr>
            <a:endParaRPr lang="en-US"/>
          </a:p>
        </p:txBody>
      </p:sp>
      <p:sp>
        <p:nvSpPr>
          <p:cNvPr id="6" name="Slide Number Placeholder 5"/>
          <p:cNvSpPr>
            <a:spLocks noGrp="1"/>
          </p:cNvSpPr>
          <p:nvPr>
            <p:ph type="sldNum" sz="quarter" idx="12"/>
          </p:nvPr>
        </p:nvSpPr>
        <p:spPr>
          <a:xfrm>
            <a:off x="6817317" y="5054602"/>
            <a:ext cx="413483" cy="279400"/>
          </a:xfrm>
        </p:spPr>
        <p:txBody>
          <a:bodyPr/>
          <a:lstStyle/>
          <a:p>
            <a:pPr>
              <a:defRPr/>
            </a:pPr>
            <a:fld id="{291A5D1B-14E0-4E70-B454-268A693294D4}" type="slidenum">
              <a:rPr lang="en-US" smtClean="0"/>
              <a:pPr>
                <a:defRPr/>
              </a:pPr>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647533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ED44FF6-7C4B-4FD4-B66B-45BC257C8A0A}" type="slidenum">
              <a:rPr lang="en-US" smtClean="0"/>
              <a:pPr>
                <a:defRPr/>
              </a:pPr>
              <a:t>‹#›</a:t>
            </a:fld>
            <a:endParaRPr lang="en-US"/>
          </a:p>
        </p:txBody>
      </p:sp>
    </p:spTree>
    <p:extLst>
      <p:ext uri="{BB962C8B-B14F-4D97-AF65-F5344CB8AC3E}">
        <p14:creationId xmlns:p14="http://schemas.microsoft.com/office/powerpoint/2010/main" val="40233037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D44FF6-7C4B-4FD4-B66B-45BC257C8A0A}" type="slidenum">
              <a:rPr lang="en-US" smtClean="0"/>
              <a:pPr>
                <a:defRPr/>
              </a:pPr>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371691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D44FF6-7C4B-4FD4-B66B-45BC257C8A0A}" type="slidenum">
              <a:rPr lang="en-US" smtClean="0"/>
              <a:pPr>
                <a:defRPr/>
              </a:pPr>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38445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D44FF6-7C4B-4FD4-B66B-45BC257C8A0A}" type="slidenum">
              <a:rPr lang="en-US" smtClean="0"/>
              <a:pPr>
                <a:defRPr/>
              </a:pPr>
              <a:t>‹#›</a:t>
            </a:fld>
            <a:endParaRPr lang="en-US"/>
          </a:p>
        </p:txBody>
      </p:sp>
    </p:spTree>
    <p:extLst>
      <p:ext uri="{BB962C8B-B14F-4D97-AF65-F5344CB8AC3E}">
        <p14:creationId xmlns:p14="http://schemas.microsoft.com/office/powerpoint/2010/main" val="320111612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D44FF6-7C4B-4FD4-B66B-45BC257C8A0A}" type="slidenum">
              <a:rPr lang="en-US" smtClean="0"/>
              <a:pPr>
                <a:defRPr/>
              </a:pPr>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34464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D44FF6-7C4B-4FD4-B66B-45BC257C8A0A}" type="slidenum">
              <a:rPr lang="en-US" smtClean="0"/>
              <a:pPr>
                <a:defRPr/>
              </a:pPr>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561885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82FD5F6-8D5A-4CFF-B36C-641D9B233B9F}" type="slidenum">
              <a:rPr lang="en-US" smtClean="0"/>
              <a:pPr>
                <a:defRPr/>
              </a:pPr>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0937749"/>
      </p:ext>
    </p:extLst>
  </p:cSld>
  <p:clrMapOvr>
    <a:masterClrMapping/>
  </p:clrMapOvr>
  <p:transition spd="med"/>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FBEDAA2-ABF7-4D89-BDC1-352517D89B54}" type="slidenum">
              <a:rPr lang="en-US" smtClean="0"/>
              <a:pPr>
                <a:defRPr/>
              </a:pPr>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24091832"/>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38247C2-A11C-4ECB-9118-4DA59913F031}" type="slidenum">
              <a:rPr lang="en-US" smtClean="0"/>
              <a:pPr>
                <a:defRPr/>
              </a:pPr>
              <a:t>‹#›</a:t>
            </a:fld>
            <a:endParaRPr lang="en-US"/>
          </a:p>
        </p:txBody>
      </p:sp>
    </p:spTree>
    <p:extLst>
      <p:ext uri="{BB962C8B-B14F-4D97-AF65-F5344CB8AC3E}">
        <p14:creationId xmlns:p14="http://schemas.microsoft.com/office/powerpoint/2010/main" val="3913593988"/>
      </p:ext>
    </p:extLst>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513D24A-67D9-41E2-AD79-7810F7586FA3}" type="slidenum">
              <a:rPr lang="en-US" smtClean="0"/>
              <a:pPr>
                <a:defRPr/>
              </a:pPr>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46469932"/>
      </p:ext>
    </p:extLst>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B6BFF4B-3B1D-41C9-B874-BCFD2E981EF7}" type="slidenum">
              <a:rPr lang="en-US" smtClean="0"/>
              <a:pPr>
                <a:defRPr/>
              </a:pPr>
              <a:t>‹#›</a:t>
            </a:fld>
            <a:endParaRPr lang="en-US"/>
          </a:p>
        </p:txBody>
      </p:sp>
    </p:spTree>
    <p:extLst>
      <p:ext uri="{BB962C8B-B14F-4D97-AF65-F5344CB8AC3E}">
        <p14:creationId xmlns:p14="http://schemas.microsoft.com/office/powerpoint/2010/main" val="1259434959"/>
      </p:ext>
    </p:extLst>
  </p:cSld>
  <p:clrMapOvr>
    <a:masterClrMapping/>
  </p:clrMapOvr>
  <p:transition spd="med"/>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A85D378-F0E8-4786-A9D5-58262DC19E0E}" type="slidenum">
              <a:rPr lang="en-US" smtClean="0"/>
              <a:pPr>
                <a:defRPr/>
              </a:pPr>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0921015"/>
      </p:ext>
    </p:extLst>
  </p:cSld>
  <p:clrMapOvr>
    <a:masterClrMapping/>
  </p:clrMapOvr>
  <p:transition spd="med"/>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71E24B8-8B11-4D5F-9A68-B8C07815C42C}" type="slidenum">
              <a:rPr lang="en-US" smtClean="0"/>
              <a:pPr>
                <a:defRPr/>
              </a:pPr>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15244708"/>
      </p:ext>
    </p:extLst>
  </p:cSld>
  <p:clrMapOvr>
    <a:masterClrMapping/>
  </p:clrMapOvr>
  <p:transition spd="med"/>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2858A0F-B042-4B4B-A3FD-660C40F94095}" type="slidenum">
              <a:rPr lang="en-US" smtClean="0"/>
              <a:pPr>
                <a:defRPr/>
              </a:pPr>
              <a:t>‹#›</a:t>
            </a:fld>
            <a:endParaRPr lang="en-US"/>
          </a:p>
        </p:txBody>
      </p:sp>
    </p:spTree>
    <p:extLst>
      <p:ext uri="{BB962C8B-B14F-4D97-AF65-F5344CB8AC3E}">
        <p14:creationId xmlns:p14="http://schemas.microsoft.com/office/powerpoint/2010/main" val="2935444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70FA2D4-C596-42D2-93B3-9EBBF3D7CC34}" type="slidenum">
              <a:rPr lang="en-US" smtClean="0"/>
              <a:pPr>
                <a:defRPr/>
              </a:pPr>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51207547"/>
      </p:ext>
    </p:extLst>
  </p:cSld>
  <p:clrMapOvr>
    <a:masterClrMapping/>
  </p:clrMapOvr>
  <p:transition spd="med"/>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883C5D9-E378-42F8-B3C7-97F5594ED746}" type="slidenum">
              <a:rPr lang="en-US" smtClean="0"/>
              <a:pPr>
                <a:defRPr/>
              </a:pPr>
              <a:t>‹#›</a:t>
            </a:fld>
            <a:endParaRPr lang="en-US"/>
          </a:p>
        </p:txBody>
      </p:sp>
    </p:spTree>
    <p:extLst>
      <p:ext uri="{BB962C8B-B14F-4D97-AF65-F5344CB8AC3E}">
        <p14:creationId xmlns:p14="http://schemas.microsoft.com/office/powerpoint/2010/main" val="2698737748"/>
      </p:ext>
    </p:extLst>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4ED44FF6-7C4B-4FD4-B66B-45BC257C8A0A}" type="slidenum">
              <a:rPr lang="en-US" smtClean="0"/>
              <a:pPr>
                <a:defRPr/>
              </a:pPr>
              <a:t>‹#›</a:t>
            </a:fld>
            <a:endParaRPr lang="en-US"/>
          </a:p>
        </p:txBody>
      </p:sp>
    </p:spTree>
    <p:extLst>
      <p:ext uri="{BB962C8B-B14F-4D97-AF65-F5344CB8AC3E}">
        <p14:creationId xmlns:p14="http://schemas.microsoft.com/office/powerpoint/2010/main" val="421095345"/>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 id="2147483889" r:id="rId17"/>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title"/>
          </p:nvPr>
        </p:nvSpPr>
        <p:spPr/>
        <p:txBody>
          <a:bodyPr/>
          <a:lstStyle/>
          <a:p>
            <a:pPr algn="ctr" eaLnBrk="1" hangingPunct="1"/>
            <a:r>
              <a:rPr lang="de-DE" altLang="zh-CN" sz="28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PRESENTATION</a:t>
            </a:r>
            <a:endParaRPr lang="de-DE" altLang="zh-CN" sz="2800" b="1" dirty="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endParaRPr>
          </a:p>
        </p:txBody>
      </p:sp>
      <p:sp>
        <p:nvSpPr>
          <p:cNvPr id="3075" name="Rectangle 3"/>
          <p:cNvSpPr>
            <a:spLocks noGrp="1" noChangeArrowheads="1"/>
          </p:cNvSpPr>
          <p:nvPr>
            <p:ph idx="1"/>
          </p:nvPr>
        </p:nvSpPr>
        <p:spPr/>
        <p:txBody>
          <a:bodyPr>
            <a:normAutofit fontScale="70000" lnSpcReduction="20000"/>
          </a:bodyPr>
          <a:lstStyle/>
          <a:p>
            <a:pPr algn="ctr">
              <a:buNone/>
            </a:pPr>
            <a:r>
              <a:rPr lang="de-DE" altLang="zh-CN" sz="3600" b="1" dirty="0">
                <a:latin typeface="Times New Roman" panose="02020603050405020304" pitchFamily="18" charset="0"/>
                <a:ea typeface="SimSun" pitchFamily="2" charset="-122"/>
                <a:cs typeface="Times New Roman" panose="02020603050405020304" pitchFamily="18" charset="0"/>
              </a:rPr>
              <a:t>PRESENTATION ON </a:t>
            </a:r>
            <a:r>
              <a:rPr lang="de-DE" altLang="zh-CN" sz="3600" b="1" dirty="0" smtClean="0">
                <a:latin typeface="Times New Roman" panose="02020603050405020304" pitchFamily="18" charset="0"/>
                <a:ea typeface="SimSun" pitchFamily="2" charset="-122"/>
                <a:cs typeface="Times New Roman" panose="02020603050405020304" pitchFamily="18" charset="0"/>
              </a:rPr>
              <a:t>THE LEGAL AND REGULATORY FRAMEWORK RELATING TO VES PRACTICE – THE KNOWLEDGE BANK </a:t>
            </a:r>
            <a:endParaRPr lang="de-DE" altLang="zh-CN" sz="3600" b="1" dirty="0">
              <a:latin typeface="Times New Roman" panose="02020603050405020304" pitchFamily="18" charset="0"/>
              <a:ea typeface="SimSun" pitchFamily="2" charset="-122"/>
              <a:cs typeface="Times New Roman" panose="02020603050405020304" pitchFamily="18" charset="0"/>
            </a:endParaRPr>
          </a:p>
          <a:p>
            <a:pPr algn="ctr">
              <a:buNone/>
            </a:pPr>
            <a:endParaRPr lang="de-DE" altLang="zh-CN" sz="3600" b="1" dirty="0">
              <a:latin typeface="Times New Roman" panose="02020603050405020304" pitchFamily="18" charset="0"/>
              <a:ea typeface="SimSun" pitchFamily="2" charset="-122"/>
              <a:cs typeface="Times New Roman" panose="02020603050405020304" pitchFamily="18" charset="0"/>
            </a:endParaRPr>
          </a:p>
          <a:p>
            <a:pPr algn="ctr">
              <a:buNone/>
            </a:pPr>
            <a:r>
              <a:rPr lang="de-DE" altLang="zh-CN" sz="3600" b="1" dirty="0" smtClean="0">
                <a:latin typeface="Times New Roman" panose="02020603050405020304" pitchFamily="18" charset="0"/>
                <a:ea typeface="SimSun" pitchFamily="2" charset="-122"/>
                <a:cs typeface="Times New Roman" panose="02020603050405020304" pitchFamily="18" charset="0"/>
              </a:rPr>
              <a:t>V.E.S  </a:t>
            </a:r>
            <a:r>
              <a:rPr lang="de-DE" altLang="zh-CN" sz="3600" b="1" dirty="0" smtClean="0">
                <a:latin typeface="Times New Roman" panose="02020603050405020304" pitchFamily="18" charset="0"/>
                <a:ea typeface="SimSun" pitchFamily="2" charset="-122"/>
                <a:cs typeface="Times New Roman" panose="02020603050405020304" pitchFamily="18" charset="0"/>
              </a:rPr>
              <a:t>DIVISIONAL SEMINAR  </a:t>
            </a:r>
            <a:endParaRPr lang="de-DE" altLang="zh-CN" sz="3600" b="1" dirty="0" smtClean="0">
              <a:latin typeface="Times New Roman" panose="02020603050405020304" pitchFamily="18" charset="0"/>
              <a:ea typeface="SimSun" pitchFamily="2" charset="-122"/>
              <a:cs typeface="Times New Roman" panose="02020603050405020304" pitchFamily="18" charset="0"/>
            </a:endParaRPr>
          </a:p>
          <a:p>
            <a:pPr algn="ctr">
              <a:buNone/>
            </a:pPr>
            <a:r>
              <a:rPr lang="de-DE" altLang="zh-CN" sz="3600" b="1" dirty="0" smtClean="0">
                <a:latin typeface="Times New Roman" panose="02020603050405020304" pitchFamily="18" charset="0"/>
                <a:ea typeface="SimSun" pitchFamily="2" charset="-122"/>
                <a:cs typeface="Times New Roman" panose="02020603050405020304" pitchFamily="18" charset="0"/>
              </a:rPr>
              <a:t>ON </a:t>
            </a:r>
            <a:r>
              <a:rPr lang="de-DE" altLang="zh-CN" sz="3600" b="1" dirty="0" smtClean="0">
                <a:latin typeface="Times New Roman" panose="02020603050405020304" pitchFamily="18" charset="0"/>
                <a:ea typeface="SimSun" pitchFamily="2" charset="-122"/>
                <a:cs typeface="Times New Roman" panose="02020603050405020304" pitchFamily="18" charset="0"/>
              </a:rPr>
              <a:t>15 September</a:t>
            </a:r>
            <a:r>
              <a:rPr lang="de-DE" altLang="zh-CN" sz="3600" b="1" dirty="0" smtClean="0">
                <a:latin typeface="Times New Roman" panose="02020603050405020304" pitchFamily="18" charset="0"/>
                <a:ea typeface="SimSun" pitchFamily="2" charset="-122"/>
                <a:cs typeface="Times New Roman" panose="02020603050405020304" pitchFamily="18" charset="0"/>
              </a:rPr>
              <a:t> </a:t>
            </a:r>
            <a:r>
              <a:rPr lang="de-DE" altLang="zh-CN" sz="3600" b="1" dirty="0">
                <a:latin typeface="Times New Roman" panose="02020603050405020304" pitchFamily="18" charset="0"/>
                <a:ea typeface="SimSun" pitchFamily="2" charset="-122"/>
                <a:cs typeface="Times New Roman" panose="02020603050405020304" pitchFamily="18" charset="0"/>
              </a:rPr>
              <a:t>, </a:t>
            </a:r>
            <a:r>
              <a:rPr lang="de-DE" altLang="zh-CN" sz="3600" b="1" dirty="0" smtClean="0">
                <a:latin typeface="Times New Roman" panose="02020603050405020304" pitchFamily="18" charset="0"/>
                <a:ea typeface="SimSun" pitchFamily="2" charset="-122"/>
                <a:cs typeface="Times New Roman" panose="02020603050405020304" pitchFamily="18" charset="0"/>
              </a:rPr>
              <a:t>2021</a:t>
            </a:r>
            <a:endParaRPr lang="de-DE" altLang="zh-CN" sz="3600" b="1" dirty="0">
              <a:latin typeface="Times New Roman" panose="02020603050405020304" pitchFamily="18" charset="0"/>
              <a:ea typeface="SimSun" pitchFamily="2" charset="-122"/>
              <a:cs typeface="Times New Roman" panose="02020603050405020304" pitchFamily="18" charset="0"/>
            </a:endParaRPr>
          </a:p>
          <a:p>
            <a:pPr algn="ctr">
              <a:buNone/>
            </a:pPr>
            <a:r>
              <a:rPr lang="de-DE" altLang="zh-CN" sz="3600" b="1" dirty="0" smtClean="0">
                <a:latin typeface="Times New Roman" panose="02020603050405020304" pitchFamily="18" charset="0"/>
                <a:ea typeface="SimSun" pitchFamily="2" charset="-122"/>
                <a:cs typeface="Times New Roman" panose="02020603050405020304" pitchFamily="18" charset="0"/>
              </a:rPr>
              <a:t>Surv</a:t>
            </a:r>
            <a:r>
              <a:rPr lang="de-DE" altLang="zh-CN" sz="3600" b="1" dirty="0">
                <a:latin typeface="Times New Roman" panose="02020603050405020304" pitchFamily="18" charset="0"/>
                <a:ea typeface="SimSun" pitchFamily="2" charset="-122"/>
                <a:cs typeface="Times New Roman" panose="02020603050405020304" pitchFamily="18" charset="0"/>
              </a:rPr>
              <a:t>. Timothy Anyidoho </a:t>
            </a:r>
            <a:r>
              <a:rPr lang="de-DE" altLang="zh-CN" sz="3600" b="1" dirty="0" smtClean="0">
                <a:latin typeface="Times New Roman" panose="02020603050405020304" pitchFamily="18" charset="0"/>
                <a:ea typeface="SimSun" pitchFamily="2" charset="-122"/>
                <a:cs typeface="Times New Roman" panose="02020603050405020304" pitchFamily="18" charset="0"/>
              </a:rPr>
              <a:t>F.Gh.I.S</a:t>
            </a:r>
            <a:endParaRPr lang="de-DE" altLang="zh-CN" sz="3600" b="1" dirty="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Cont’d</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Land Act 2020 (Act 1036) </a:t>
            </a:r>
          </a:p>
          <a:p>
            <a:r>
              <a:rPr lang="en-US" dirty="0" smtClean="0">
                <a:latin typeface="Times New Roman" panose="02020603050405020304" pitchFamily="18" charset="0"/>
                <a:cs typeface="Times New Roman" panose="02020603050405020304" pitchFamily="18" charset="0"/>
              </a:rPr>
              <a:t>Section 6 Interest in Land </a:t>
            </a:r>
          </a:p>
          <a:p>
            <a:r>
              <a:rPr lang="en-US" dirty="0" smtClean="0">
                <a:latin typeface="Times New Roman" panose="02020603050405020304" pitchFamily="18" charset="0"/>
                <a:cs typeface="Times New Roman" panose="02020603050405020304" pitchFamily="18" charset="0"/>
              </a:rPr>
              <a:t>Section 50 Covenants </a:t>
            </a:r>
          </a:p>
          <a:p>
            <a:r>
              <a:rPr lang="en-US" dirty="0" smtClean="0">
                <a:latin typeface="Times New Roman" panose="02020603050405020304" pitchFamily="18" charset="0"/>
                <a:cs typeface="Times New Roman" panose="02020603050405020304" pitchFamily="18" charset="0"/>
              </a:rPr>
              <a:t>Section 57 Re-entry </a:t>
            </a:r>
          </a:p>
          <a:p>
            <a:pPr marL="0" indent="0">
              <a:buNone/>
            </a:pPr>
            <a:r>
              <a:rPr lang="en-US" dirty="0" smtClean="0">
                <a:latin typeface="Times New Roman" panose="02020603050405020304" pitchFamily="18" charset="0"/>
                <a:cs typeface="Times New Roman" panose="02020603050405020304" pitchFamily="18" charset="0"/>
              </a:rPr>
              <a:t>Continental </a:t>
            </a:r>
            <a:r>
              <a:rPr lang="en-US" dirty="0" err="1" smtClean="0">
                <a:latin typeface="Times New Roman" panose="02020603050405020304" pitchFamily="18" charset="0"/>
                <a:cs typeface="Times New Roman" panose="02020603050405020304" pitchFamily="18" charset="0"/>
              </a:rPr>
              <a:t>Tyre</a:t>
            </a:r>
            <a:r>
              <a:rPr lang="en-US" dirty="0" smtClean="0">
                <a:latin typeface="Times New Roman" panose="02020603050405020304" pitchFamily="18" charset="0"/>
                <a:cs typeface="Times New Roman" panose="02020603050405020304" pitchFamily="18" charset="0"/>
              </a:rPr>
              <a:t> Limited </a:t>
            </a:r>
            <a:r>
              <a:rPr lang="en-US" dirty="0" err="1" smtClean="0">
                <a:latin typeface="Times New Roman" panose="02020603050405020304" pitchFamily="18" charset="0"/>
                <a:cs typeface="Times New Roman" panose="02020603050405020304" pitchFamily="18" charset="0"/>
              </a:rPr>
              <a:t>Vrs</a:t>
            </a:r>
            <a:r>
              <a:rPr lang="en-US" dirty="0" smtClean="0">
                <a:latin typeface="Times New Roman" panose="02020603050405020304" pitchFamily="18" charset="0"/>
                <a:cs typeface="Times New Roman" panose="02020603050405020304" pitchFamily="18" charset="0"/>
              </a:rPr>
              <a:t>. Ghana Ports and Harbour Limited 2. James Ben </a:t>
            </a:r>
            <a:r>
              <a:rPr lang="en-US" dirty="0" err="1" smtClean="0">
                <a:latin typeface="Times New Roman" panose="02020603050405020304" pitchFamily="18" charset="0"/>
                <a:cs typeface="Times New Roman" panose="02020603050405020304" pitchFamily="18" charset="0"/>
              </a:rPr>
              <a:t>Gaise</a:t>
            </a:r>
            <a:r>
              <a:rPr lang="en-US" dirty="0" smtClean="0">
                <a:latin typeface="Times New Roman" panose="02020603050405020304" pitchFamily="18" charset="0"/>
                <a:cs typeface="Times New Roman" panose="02020603050405020304" pitchFamily="18" charset="0"/>
              </a:rPr>
              <a:t> 3. Richard </a:t>
            </a:r>
            <a:r>
              <a:rPr lang="en-US" dirty="0" err="1" smtClean="0">
                <a:latin typeface="Times New Roman" panose="02020603050405020304" pitchFamily="18" charset="0"/>
                <a:cs typeface="Times New Roman" panose="02020603050405020304" pitchFamily="18" charset="0"/>
              </a:rPr>
              <a:t>Deih</a:t>
            </a:r>
            <a:r>
              <a:rPr lang="en-US" dirty="0" smtClean="0">
                <a:latin typeface="Times New Roman" panose="02020603050405020304" pitchFamily="18" charset="0"/>
                <a:cs typeface="Times New Roman" panose="02020603050405020304" pitchFamily="18" charset="0"/>
              </a:rPr>
              <a:t> Suit No. OCC/45/09 High Court Commercial Division </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403112763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866" y="915337"/>
            <a:ext cx="6798734" cy="837263"/>
          </a:xfrm>
        </p:spPr>
        <p:txBody>
          <a:bodyPr>
            <a:normAutofit/>
          </a:bodyPr>
          <a:lstStyle/>
          <a:p>
            <a:r>
              <a:rPr lang="en-US" sz="2800" dirty="0" smtClean="0">
                <a:latin typeface="Times New Roman" panose="02020603050405020304" pitchFamily="18" charset="0"/>
                <a:cs typeface="Times New Roman" panose="02020603050405020304" pitchFamily="18" charset="0"/>
              </a:rPr>
              <a:t>Cont’d</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76866" y="2362200"/>
            <a:ext cx="6798736" cy="3810000"/>
          </a:xfrm>
        </p:spPr>
        <p:txBody>
          <a:bodyPr>
            <a:noAutofit/>
          </a:bodyPr>
          <a:lstStyle/>
          <a:p>
            <a:pPr marL="457200" indent="-228600" algn="just"/>
            <a:r>
              <a:rPr lang="en-US" i="1" dirty="0">
                <a:solidFill>
                  <a:srgbClr val="000000"/>
                </a:solidFill>
                <a:latin typeface="Times New Roman" panose="02020603050405020304" pitchFamily="18" charset="0"/>
                <a:cs typeface="Times New Roman" panose="02020603050405020304" pitchFamily="18" charset="0"/>
              </a:rPr>
              <a:t>1.</a:t>
            </a:r>
            <a:r>
              <a:rPr lang="en-US" dirty="0">
                <a:solidFill>
                  <a:srgbClr val="000000"/>
                </a:solidFill>
                <a:latin typeface="Times New Roman" panose="02020603050405020304" pitchFamily="18" charset="0"/>
                <a:cs typeface="Times New Roman" panose="02020603050405020304" pitchFamily="18" charset="0"/>
              </a:rPr>
              <a:t>   </a:t>
            </a:r>
            <a:r>
              <a:rPr lang="en-US" i="1" dirty="0">
                <a:solidFill>
                  <a:srgbClr val="000000"/>
                </a:solidFill>
                <a:latin typeface="Times New Roman" panose="02020603050405020304" pitchFamily="18" charset="0"/>
                <a:cs typeface="Times New Roman" panose="02020603050405020304" pitchFamily="18" charset="0"/>
              </a:rPr>
              <a:t> Declaration that the Defendants’ refusal to accept payment of rent arrears by the Plaintiff is in breach of section 29 of the Conveyance Act, 1973 (NRCD176</a:t>
            </a:r>
            <a:r>
              <a:rPr lang="en-US" i="1" dirty="0" smtClean="0">
                <a:solidFill>
                  <a:srgbClr val="000000"/>
                </a:solidFill>
                <a:latin typeface="Times New Roman" panose="02020603050405020304" pitchFamily="18" charset="0"/>
                <a:cs typeface="Times New Roman" panose="02020603050405020304" pitchFamily="18" charset="0"/>
              </a:rPr>
              <a:t>).</a:t>
            </a:r>
            <a:endParaRPr lang="en-US" dirty="0">
              <a:solidFill>
                <a:srgbClr val="000000"/>
              </a:solidFill>
              <a:latin typeface="Times New Roman" panose="02020603050405020304" pitchFamily="18" charset="0"/>
              <a:cs typeface="Times New Roman" panose="02020603050405020304" pitchFamily="18" charset="0"/>
            </a:endParaRPr>
          </a:p>
          <a:p>
            <a:pPr marL="457200" indent="-228600" algn="just"/>
            <a:r>
              <a:rPr lang="en-US" i="1" dirty="0">
                <a:solidFill>
                  <a:srgbClr val="000000"/>
                </a:solidFill>
                <a:latin typeface="Times New Roman" panose="02020603050405020304" pitchFamily="18" charset="0"/>
                <a:cs typeface="Times New Roman" panose="02020603050405020304" pitchFamily="18" charset="0"/>
              </a:rPr>
              <a:t>2.</a:t>
            </a:r>
            <a:r>
              <a:rPr lang="en-US" dirty="0">
                <a:solidFill>
                  <a:srgbClr val="000000"/>
                </a:solidFill>
                <a:latin typeface="Times New Roman" panose="02020603050405020304" pitchFamily="18" charset="0"/>
                <a:cs typeface="Times New Roman" panose="02020603050405020304" pitchFamily="18" charset="0"/>
              </a:rPr>
              <a:t>   </a:t>
            </a:r>
            <a:r>
              <a:rPr lang="en-US" i="1" dirty="0">
                <a:solidFill>
                  <a:srgbClr val="000000"/>
                </a:solidFill>
                <a:latin typeface="Times New Roman" panose="02020603050405020304" pitchFamily="18" charset="0"/>
                <a:cs typeface="Times New Roman" panose="02020603050405020304" pitchFamily="18" charset="0"/>
              </a:rPr>
              <a:t>Relief against forfeiture upon such terms as may be just and equitable</a:t>
            </a:r>
            <a:r>
              <a:rPr lang="en-US" i="1" dirty="0" smtClean="0">
                <a:solidFill>
                  <a:srgbClr val="000000"/>
                </a:solidFill>
                <a:latin typeface="Times New Roman" panose="02020603050405020304" pitchFamily="18" charset="0"/>
                <a:cs typeface="Times New Roman" panose="02020603050405020304" pitchFamily="18" charset="0"/>
              </a:rPr>
              <a:t>.</a:t>
            </a:r>
            <a:endParaRPr lang="en-US" dirty="0">
              <a:solidFill>
                <a:srgbClr val="000000"/>
              </a:solidFill>
              <a:latin typeface="Times New Roman" panose="02020603050405020304" pitchFamily="18" charset="0"/>
              <a:cs typeface="Times New Roman" panose="02020603050405020304" pitchFamily="18" charset="0"/>
            </a:endParaRPr>
          </a:p>
          <a:p>
            <a:pPr marL="457200" indent="-228600" algn="just"/>
            <a:r>
              <a:rPr lang="en-US" i="1" dirty="0">
                <a:solidFill>
                  <a:srgbClr val="000000"/>
                </a:solidFill>
                <a:latin typeface="Times New Roman" panose="02020603050405020304" pitchFamily="18" charset="0"/>
                <a:cs typeface="Times New Roman" panose="02020603050405020304" pitchFamily="18" charset="0"/>
              </a:rPr>
              <a:t>3.</a:t>
            </a:r>
            <a:r>
              <a:rPr lang="en-US" dirty="0">
                <a:solidFill>
                  <a:srgbClr val="000000"/>
                </a:solidFill>
                <a:latin typeface="Times New Roman" panose="02020603050405020304" pitchFamily="18" charset="0"/>
                <a:cs typeface="Times New Roman" panose="02020603050405020304" pitchFamily="18" charset="0"/>
              </a:rPr>
              <a:t>   </a:t>
            </a:r>
            <a:r>
              <a:rPr lang="en-US" i="1" dirty="0">
                <a:solidFill>
                  <a:srgbClr val="000000"/>
                </a:solidFill>
                <a:latin typeface="Times New Roman" panose="02020603050405020304" pitchFamily="18" charset="0"/>
                <a:cs typeface="Times New Roman" panose="02020603050405020304" pitchFamily="18" charset="0"/>
              </a:rPr>
              <a:t>An injunction restraining the Defendants from re-entering or re-possessing the demised premises; and</a:t>
            </a:r>
            <a:endParaRPr lang="en-US" dirty="0">
              <a:solidFill>
                <a:srgbClr val="000000"/>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588615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Cont’d</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76865" y="2362199"/>
            <a:ext cx="6798736" cy="3429001"/>
          </a:xfrm>
        </p:spPr>
        <p:txBody>
          <a:bodyPr>
            <a:noAutofit/>
          </a:bodyPr>
          <a:lstStyle/>
          <a:p>
            <a:r>
              <a:rPr lang="en-US" dirty="0">
                <a:latin typeface="Times New Roman" panose="02020603050405020304" pitchFamily="18" charset="0"/>
                <a:cs typeface="Times New Roman" panose="02020603050405020304" pitchFamily="18" charset="0"/>
              </a:rPr>
              <a:t>We made them parties to the action, in the first place the original demand notice came from the 2nd Defendant office so when we tendered the rent arrears as well as the rent advance the secretary received it stamped as having received the </a:t>
            </a:r>
            <a:r>
              <a:rPr lang="en-US" dirty="0" err="1">
                <a:latin typeface="Times New Roman" panose="02020603050405020304" pitchFamily="18" charset="0"/>
                <a:cs typeface="Times New Roman" panose="02020603050405020304" pitchFamily="18" charset="0"/>
              </a:rPr>
              <a:t>cheques</a:t>
            </a:r>
            <a:r>
              <a:rPr lang="en-US" dirty="0">
                <a:latin typeface="Times New Roman" panose="02020603050405020304" pitchFamily="18" charset="0"/>
                <a:cs typeface="Times New Roman" panose="02020603050405020304" pitchFamily="18" charset="0"/>
              </a:rPr>
              <a:t> as well as the letter on the same day.  The system is that after you have received you have to send it to the cashier to process the payment.  But when we went to the cashier the cashier said that he has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50367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12319" y="151455"/>
            <a:ext cx="8420763" cy="1717443"/>
          </a:xfrm>
        </p:spPr>
        <p:txBody>
          <a:bodyPr>
            <a:normAutofit/>
          </a:bodyPr>
          <a:lstStyle/>
          <a:p>
            <a:pPr marL="285750" lvl="0" indent="-285750" algn="l">
              <a:spcBef>
                <a:spcPct val="20000"/>
              </a:spcBef>
              <a:spcAft>
                <a:spcPts val="600"/>
              </a:spcAft>
              <a:buClr>
                <a:srgbClr val="B15E28"/>
              </a:buClr>
              <a:buSzPct val="115000"/>
              <a:buFont typeface="Arial"/>
              <a:buChar char="•"/>
            </a:pPr>
            <a:r>
              <a:rPr lang="en-US" sz="2800" dirty="0" smtClean="0">
                <a:solidFill>
                  <a:srgbClr val="003366"/>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800" dirty="0" smtClean="0">
                <a:solidFill>
                  <a:srgbClr val="003366"/>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003366"/>
                </a:solidFill>
                <a:latin typeface="Times New Roman" panose="02020603050405020304" pitchFamily="18" charset="0"/>
                <a:ea typeface="Times New Roman" panose="02020603050405020304" pitchFamily="18" charset="0"/>
                <a:cs typeface="Times New Roman" panose="02020603050405020304" pitchFamily="18" charset="0"/>
              </a:rPr>
              <a:t/>
            </a:r>
            <a:br>
              <a:rPr lang="en-US" sz="2800" dirty="0">
                <a:solidFill>
                  <a:srgbClr val="003366"/>
                </a:solidFill>
                <a:latin typeface="Times New Roman" panose="02020603050405020304" pitchFamily="18" charset="0"/>
                <a:ea typeface="Times New Roman" panose="02020603050405020304" pitchFamily="18" charset="0"/>
                <a:cs typeface="Times New Roman" panose="02020603050405020304" pitchFamily="18" charset="0"/>
              </a:rPr>
            </a:br>
            <a:r>
              <a:rPr lang="en-US" sz="24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Real Estate Finance and Valuation  </a:t>
            </a:r>
          </a:p>
        </p:txBody>
      </p:sp>
      <p:sp>
        <p:nvSpPr>
          <p:cNvPr id="24579" name="Content Placeholder 2"/>
          <p:cNvSpPr>
            <a:spLocks noGrp="1"/>
          </p:cNvSpPr>
          <p:nvPr>
            <p:ph idx="1"/>
          </p:nvPr>
        </p:nvSpPr>
        <p:spPr>
          <a:xfrm>
            <a:off x="886607" y="2286000"/>
            <a:ext cx="7927975" cy="3886200"/>
          </a:xfrm>
        </p:spPr>
        <p:txBody>
          <a:bodyPr>
            <a:normAutofit/>
          </a:bodyPr>
          <a:lstStyle/>
          <a:p>
            <a:pPr algn="just">
              <a:defRPr/>
            </a:pPr>
            <a:r>
              <a:rPr lang="en-US" dirty="0" smtClean="0">
                <a:latin typeface="Times New Roman" panose="02020603050405020304" pitchFamily="18" charset="0"/>
                <a:cs typeface="Times New Roman" panose="02020603050405020304" pitchFamily="18" charset="0"/>
              </a:rPr>
              <a:t>Stamp Duty Act 2005 (Act 689)</a:t>
            </a:r>
          </a:p>
          <a:p>
            <a:pPr algn="just">
              <a:defRPr/>
            </a:pPr>
            <a:r>
              <a:rPr lang="en-US" dirty="0">
                <a:latin typeface="Times New Roman" panose="02020603050405020304" pitchFamily="18" charset="0"/>
                <a:cs typeface="Times New Roman" panose="02020603050405020304" pitchFamily="18" charset="0"/>
              </a:rPr>
              <a:t>Land (Statutory Wayleaves) Act 1963 (Act 186) </a:t>
            </a:r>
            <a:endParaRPr lang="en-US" dirty="0" smtClean="0">
              <a:latin typeface="Times New Roman" panose="02020603050405020304" pitchFamily="18" charset="0"/>
              <a:cs typeface="Times New Roman" panose="02020603050405020304" pitchFamily="18" charset="0"/>
            </a:endParaRPr>
          </a:p>
          <a:p>
            <a:pPr algn="just">
              <a:defRPr/>
            </a:pPr>
            <a:r>
              <a:rPr lang="en-US" dirty="0">
                <a:latin typeface="Times New Roman" panose="02020603050405020304" pitchFamily="18" charset="0"/>
                <a:cs typeface="Times New Roman" panose="02020603050405020304" pitchFamily="18" charset="0"/>
              </a:rPr>
              <a:t>Administration of Estates </a:t>
            </a:r>
            <a:r>
              <a:rPr lang="en-US" dirty="0" smtClean="0">
                <a:latin typeface="Times New Roman" panose="02020603050405020304" pitchFamily="18" charset="0"/>
                <a:cs typeface="Times New Roman" panose="02020603050405020304" pitchFamily="18" charset="0"/>
              </a:rPr>
              <a:t>Act</a:t>
            </a:r>
          </a:p>
          <a:p>
            <a:pPr algn="just">
              <a:defRPr/>
            </a:pPr>
            <a:r>
              <a:rPr lang="en-US" dirty="0">
                <a:latin typeface="Times New Roman" panose="02020603050405020304" pitchFamily="18" charset="0"/>
                <a:cs typeface="Times New Roman" panose="02020603050405020304" pitchFamily="18" charset="0"/>
              </a:rPr>
              <a:t>Land Act 2020 (Act 1036) </a:t>
            </a:r>
            <a:r>
              <a:rPr lang="en-US" dirty="0" smtClean="0">
                <a:latin typeface="Times New Roman" panose="02020603050405020304" pitchFamily="18" charset="0"/>
                <a:cs typeface="Times New Roman" panose="02020603050405020304" pitchFamily="18" charset="0"/>
              </a:rPr>
              <a:t> </a:t>
            </a:r>
          </a:p>
          <a:p>
            <a:pPr algn="just">
              <a:defRPr/>
            </a:pPr>
            <a:r>
              <a:rPr lang="en-US" dirty="0" smtClean="0">
                <a:latin typeface="Times New Roman" panose="02020603050405020304" pitchFamily="18" charset="0"/>
                <a:cs typeface="Times New Roman" panose="02020603050405020304" pitchFamily="18" charset="0"/>
              </a:rPr>
              <a:t>The 1992 Constitution</a:t>
            </a:r>
            <a:endParaRPr lang="en-US" dirty="0" smtClean="0">
              <a:latin typeface="Times New Roman" panose="02020603050405020304" pitchFamily="18" charset="0"/>
              <a:cs typeface="Times New Roman" panose="02020603050405020304" pitchFamily="18" charset="0"/>
            </a:endParaRPr>
          </a:p>
          <a:p>
            <a:pPr algn="just">
              <a:defRPr/>
            </a:pPr>
            <a:r>
              <a:rPr lang="en-US" dirty="0" smtClean="0">
                <a:latin typeface="Times New Roman" panose="02020603050405020304" pitchFamily="18" charset="0"/>
                <a:cs typeface="Times New Roman" panose="02020603050405020304" pitchFamily="18" charset="0"/>
              </a:rPr>
              <a:t>Internal Revenue Service Act 1986 P.N.D.C.L 143</a:t>
            </a:r>
            <a:endParaRPr lang="en-US" dirty="0" smtClean="0">
              <a:latin typeface="Times New Roman" panose="02020603050405020304" pitchFamily="18" charset="0"/>
              <a:cs typeface="Times New Roman" panose="02020603050405020304" pitchFamily="18" charset="0"/>
            </a:endParaRPr>
          </a:p>
          <a:p>
            <a:pPr algn="just">
              <a:defRPr/>
            </a:pPr>
            <a:r>
              <a:rPr lang="en-US" dirty="0" smtClean="0">
                <a:latin typeface="Times New Roman" panose="02020603050405020304" pitchFamily="18" charset="0"/>
                <a:cs typeface="Times New Roman" panose="02020603050405020304" pitchFamily="18" charset="0"/>
              </a:rPr>
              <a:t>High Court Civil Procedure Rules Order 66 </a:t>
            </a:r>
          </a:p>
          <a:p>
            <a:pPr algn="just">
              <a:defRP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9899453"/>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866" y="1143000"/>
            <a:ext cx="6798734" cy="914400"/>
          </a:xfrm>
        </p:spPr>
        <p:txBody>
          <a:bodyPr>
            <a:noAutofit/>
          </a:bodyPr>
          <a:lstStyle/>
          <a:p>
            <a:r>
              <a:rPr lang="en-US" sz="2800" b="1" dirty="0" smtClean="0">
                <a:latin typeface="Times New Roman" panose="02020603050405020304" pitchFamily="18" charset="0"/>
                <a:cs typeface="Times New Roman" panose="02020603050405020304" pitchFamily="18" charset="0"/>
              </a:rPr>
              <a:t>Stamp Duty Act 2005 (Act 689)</a:t>
            </a:r>
            <a:r>
              <a:rPr lang="en-US" sz="2800" b="1" dirty="0">
                <a:latin typeface="Times New Roman" panose="02020603050405020304" pitchFamily="18" charset="0"/>
                <a:cs typeface="Times New Roman" panose="02020603050405020304" pitchFamily="18" charset="0"/>
              </a:rPr>
              <a:t/>
            </a:r>
            <a:br>
              <a:rPr lang="en-US" sz="2800" b="1" dirty="0">
                <a:latin typeface="Times New Roman" panose="02020603050405020304" pitchFamily="18" charset="0"/>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solidFill>
                  <a:srgbClr val="000000"/>
                </a:solidFill>
                <a:latin typeface="Arial" panose="020B0604020202020204" pitchFamily="34" charset="0"/>
              </a:rPr>
              <a:t> </a:t>
            </a:r>
            <a:r>
              <a:rPr lang="en-US" dirty="0">
                <a:solidFill>
                  <a:srgbClr val="000000"/>
                </a:solidFill>
                <a:latin typeface="Times New Roman" panose="02020603050405020304" pitchFamily="18" charset="0"/>
                <a:cs typeface="Times New Roman" panose="02020603050405020304" pitchFamily="18" charset="0"/>
              </a:rPr>
              <a:t>Assessment of duty</a:t>
            </a:r>
          </a:p>
          <a:p>
            <a:r>
              <a:rPr lang="en-US" dirty="0">
                <a:solidFill>
                  <a:srgbClr val="000000"/>
                </a:solidFill>
                <a:latin typeface="Times New Roman" panose="02020603050405020304" pitchFamily="18" charset="0"/>
                <a:cs typeface="Times New Roman" panose="02020603050405020304" pitchFamily="18" charset="0"/>
              </a:rPr>
              <a:t>The Commissioner shall assess the duties payable on an instrument required to be stamped under </a:t>
            </a:r>
            <a:r>
              <a:rPr lang="en-US" dirty="0" smtClean="0">
                <a:solidFill>
                  <a:srgbClr val="000000"/>
                </a:solidFill>
                <a:latin typeface="Times New Roman" panose="02020603050405020304" pitchFamily="18" charset="0"/>
                <a:cs typeface="Times New Roman" panose="02020603050405020304" pitchFamily="18" charset="0"/>
              </a:rPr>
              <a:t>this Act. </a:t>
            </a:r>
            <a:endParaRPr lang="en-US" dirty="0">
              <a:solidFill>
                <a:srgbClr val="000000"/>
              </a:solidFill>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“Commissioner” means the Commissioner of Internal Revenue appointed under section 8 of </a:t>
            </a:r>
            <a:r>
              <a:rPr lang="en-US" dirty="0" smtClean="0">
                <a:latin typeface="Times New Roman" panose="02020603050405020304" pitchFamily="18" charset="0"/>
                <a:cs typeface="Times New Roman" panose="02020603050405020304" pitchFamily="18" charset="0"/>
              </a:rPr>
              <a:t>the Internal </a:t>
            </a:r>
            <a:r>
              <a:rPr lang="en-US" dirty="0">
                <a:latin typeface="Times New Roman" panose="02020603050405020304" pitchFamily="18" charset="0"/>
                <a:cs typeface="Times New Roman" panose="02020603050405020304" pitchFamily="18" charset="0"/>
              </a:rPr>
              <a:t>Revenue Service Act, 1986;2(8</a:t>
            </a:r>
          </a:p>
        </p:txBody>
      </p:sp>
    </p:spTree>
    <p:extLst>
      <p:ext uri="{BB962C8B-B14F-4D97-AF65-F5344CB8AC3E}">
        <p14:creationId xmlns:p14="http://schemas.microsoft.com/office/powerpoint/2010/main" val="412829645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latin typeface="Times New Roman" panose="02020603050405020304" pitchFamily="18" charset="0"/>
                <a:cs typeface="Times New Roman" panose="02020603050405020304" pitchFamily="18" charset="0"/>
              </a:rPr>
              <a:t>Cont’d</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CI 47 </a:t>
            </a:r>
          </a:p>
          <a:p>
            <a:r>
              <a:rPr lang="en-US" dirty="0">
                <a:latin typeface="Times New Roman" panose="02020603050405020304" pitchFamily="18" charset="0"/>
                <a:cs typeface="Times New Roman" panose="02020603050405020304" pitchFamily="18" charset="0"/>
              </a:rPr>
              <a:t>modifications as may be necessary. Rule 9</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3) The applicant shall make a declaration of the value of the property of the deceased and the Court shall as correctly as the circumstances allow ascertain the value. </a:t>
            </a:r>
          </a:p>
        </p:txBody>
      </p:sp>
    </p:spTree>
    <p:extLst>
      <p:ext uri="{BB962C8B-B14F-4D97-AF65-F5344CB8AC3E}">
        <p14:creationId xmlns:p14="http://schemas.microsoft.com/office/powerpoint/2010/main" val="406432359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Land (Statutory wayleaves Act 1963       (Act 186)</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47500" lnSpcReduction="20000"/>
          </a:bodyPr>
          <a:lstStyle/>
          <a:p>
            <a:r>
              <a:rPr lang="en-US" sz="3800" dirty="0">
                <a:solidFill>
                  <a:srgbClr val="000000"/>
                </a:solidFill>
                <a:latin typeface="Times New Roman" panose="02020603050405020304" pitchFamily="18" charset="0"/>
                <a:cs typeface="Times New Roman" panose="02020603050405020304" pitchFamily="18" charset="0"/>
              </a:rPr>
              <a:t>6. Compensation</a:t>
            </a:r>
          </a:p>
          <a:p>
            <a:r>
              <a:rPr lang="en-US" sz="3800" dirty="0">
                <a:solidFill>
                  <a:srgbClr val="000000"/>
                </a:solidFill>
                <a:latin typeface="Times New Roman" panose="02020603050405020304" pitchFamily="18" charset="0"/>
                <a:cs typeface="Times New Roman" panose="02020603050405020304" pitchFamily="18" charset="0"/>
              </a:rPr>
              <a:t>(1) Where a person suffers a loss or damages as a result of the carrying out of a survey under this </a:t>
            </a:r>
            <a:r>
              <a:rPr lang="en-US" sz="3800" dirty="0" smtClean="0">
                <a:solidFill>
                  <a:srgbClr val="000000"/>
                </a:solidFill>
                <a:latin typeface="Times New Roman" panose="02020603050405020304" pitchFamily="18" charset="0"/>
                <a:cs typeface="Times New Roman" panose="02020603050405020304" pitchFamily="18" charset="0"/>
              </a:rPr>
              <a:t>Act or </a:t>
            </a:r>
            <a:r>
              <a:rPr lang="en-US" sz="3800" dirty="0">
                <a:solidFill>
                  <a:srgbClr val="000000"/>
                </a:solidFill>
                <a:latin typeface="Times New Roman" panose="02020603050405020304" pitchFamily="18" charset="0"/>
                <a:cs typeface="Times New Roman" panose="02020603050405020304" pitchFamily="18" charset="0"/>
              </a:rPr>
              <a:t>as a result of the installation, construction, inspection, maintenance, replacement or removal of a</a:t>
            </a:r>
          </a:p>
          <a:p>
            <a:r>
              <a:rPr lang="en-US" sz="3800" dirty="0">
                <a:solidFill>
                  <a:srgbClr val="000000"/>
                </a:solidFill>
                <a:latin typeface="Times New Roman" panose="02020603050405020304" pitchFamily="18" charset="0"/>
                <a:cs typeface="Times New Roman" panose="02020603050405020304" pitchFamily="18" charset="0"/>
              </a:rPr>
              <a:t>specified work that person is entitled, except where the loss or damage resulted from or arose out of </a:t>
            </a:r>
            <a:r>
              <a:rPr lang="en-US" sz="3800" dirty="0" smtClean="0">
                <a:solidFill>
                  <a:srgbClr val="000000"/>
                </a:solidFill>
                <a:latin typeface="Times New Roman" panose="02020603050405020304" pitchFamily="18" charset="0"/>
                <a:cs typeface="Times New Roman" panose="02020603050405020304" pitchFamily="18" charset="0"/>
              </a:rPr>
              <a:t>the acts </a:t>
            </a:r>
            <a:r>
              <a:rPr lang="en-US" sz="3800" dirty="0">
                <a:solidFill>
                  <a:srgbClr val="000000"/>
                </a:solidFill>
                <a:latin typeface="Times New Roman" panose="02020603050405020304" pitchFamily="18" charset="0"/>
                <a:cs typeface="Times New Roman" panose="02020603050405020304" pitchFamily="18" charset="0"/>
              </a:rPr>
              <a:t>of that person, the servants or the agents, of that person and subject to this section, to </a:t>
            </a:r>
            <a:r>
              <a:rPr lang="en-US" sz="3800" dirty="0" smtClean="0">
                <a:solidFill>
                  <a:srgbClr val="000000"/>
                </a:solidFill>
                <a:latin typeface="Times New Roman" panose="02020603050405020304" pitchFamily="18" charset="0"/>
                <a:cs typeface="Times New Roman" panose="02020603050405020304" pitchFamily="18" charset="0"/>
              </a:rPr>
              <a:t>compensation of </a:t>
            </a:r>
            <a:r>
              <a:rPr lang="en-US" sz="3800" dirty="0">
                <a:solidFill>
                  <a:srgbClr val="000000"/>
                </a:solidFill>
                <a:latin typeface="Times New Roman" panose="02020603050405020304" pitchFamily="18" charset="0"/>
                <a:cs typeface="Times New Roman" panose="02020603050405020304" pitchFamily="18" charset="0"/>
              </a:rPr>
              <a:t>an amount assessed by the Minister in respect of the loss or damage.</a:t>
            </a:r>
          </a:p>
          <a:p>
            <a:r>
              <a:rPr lang="en-US" sz="3800" dirty="0">
                <a:solidFill>
                  <a:srgbClr val="000000"/>
                </a:solidFill>
                <a:latin typeface="Times New Roman" panose="02020603050405020304" pitchFamily="18" charset="0"/>
                <a:cs typeface="Times New Roman" panose="02020603050405020304" pitchFamily="18" charset="0"/>
              </a:rPr>
              <a:t>(2) In assessing the compensation the Minister may take into account a reduction of an amount </a:t>
            </a:r>
            <a:r>
              <a:rPr lang="en-US" sz="3800" dirty="0" smtClean="0">
                <a:solidFill>
                  <a:srgbClr val="000000"/>
                </a:solidFill>
                <a:latin typeface="Times New Roman" panose="02020603050405020304" pitchFamily="18" charset="0"/>
                <a:cs typeface="Times New Roman" panose="02020603050405020304" pitchFamily="18" charset="0"/>
              </a:rPr>
              <a:t>by which </a:t>
            </a:r>
            <a:r>
              <a:rPr lang="en-US" sz="3800" dirty="0">
                <a:solidFill>
                  <a:srgbClr val="000000"/>
                </a:solidFill>
                <a:latin typeface="Times New Roman" panose="02020603050405020304" pitchFamily="18" charset="0"/>
                <a:cs typeface="Times New Roman" panose="02020603050405020304" pitchFamily="18" charset="0"/>
              </a:rPr>
              <a:t>a person’s land has increased in value as a result of the installation or construction of the work.</a:t>
            </a:r>
          </a:p>
          <a:p>
            <a:endParaRPr lang="en-US" dirty="0"/>
          </a:p>
        </p:txBody>
      </p:sp>
    </p:spTree>
    <p:extLst>
      <p:ext uri="{BB962C8B-B14F-4D97-AF65-F5344CB8AC3E}">
        <p14:creationId xmlns:p14="http://schemas.microsoft.com/office/powerpoint/2010/main" val="85637026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anose="02020603050405020304" pitchFamily="18" charset="0"/>
                <a:cs typeface="Times New Roman" panose="02020603050405020304" pitchFamily="18" charset="0"/>
              </a:rPr>
              <a:t>Administration of Estates Act 1961 (Act 63) &amp; Interstate Succession Law PNDCL 111</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62500" lnSpcReduction="20000"/>
          </a:bodyPr>
          <a:lstStyle/>
          <a:p>
            <a:pPr algn="just"/>
            <a:r>
              <a:rPr lang="en-US" b="1" dirty="0" smtClean="0">
                <a:solidFill>
                  <a:srgbClr val="000000"/>
                </a:solidFill>
                <a:latin typeface="Arial" panose="020B0604020202020204" pitchFamily="34" charset="0"/>
              </a:rPr>
              <a:t> </a:t>
            </a:r>
            <a:r>
              <a:rPr lang="en-US" sz="3100" b="1" dirty="0" smtClean="0">
                <a:solidFill>
                  <a:srgbClr val="000000"/>
                </a:solidFill>
                <a:latin typeface="Times New Roman" panose="02020603050405020304" pitchFamily="18" charset="0"/>
                <a:cs typeface="Times New Roman" panose="02020603050405020304" pitchFamily="18" charset="0"/>
              </a:rPr>
              <a:t>Act 63 Section </a:t>
            </a:r>
            <a:r>
              <a:rPr lang="en-US" sz="3100" b="1" dirty="0">
                <a:solidFill>
                  <a:srgbClr val="000000"/>
                </a:solidFill>
                <a:latin typeface="Times New Roman" panose="02020603050405020304" pitchFamily="18" charset="0"/>
                <a:cs typeface="Times New Roman" panose="02020603050405020304" pitchFamily="18" charset="0"/>
              </a:rPr>
              <a:t>71—Distress for Rent</a:t>
            </a:r>
            <a:r>
              <a:rPr lang="en-US" sz="3100" b="1" dirty="0" smtClean="0">
                <a:solidFill>
                  <a:srgbClr val="000000"/>
                </a:solidFill>
                <a:latin typeface="Times New Roman" panose="02020603050405020304" pitchFamily="18" charset="0"/>
                <a:cs typeface="Times New Roman" panose="02020603050405020304" pitchFamily="18" charset="0"/>
              </a:rPr>
              <a:t>. </a:t>
            </a:r>
            <a:endParaRPr lang="en-US" sz="3100" dirty="0">
              <a:solidFill>
                <a:srgbClr val="000000"/>
              </a:solidFill>
              <a:latin typeface="Times New Roman" panose="02020603050405020304" pitchFamily="18" charset="0"/>
              <a:cs typeface="Times New Roman" panose="02020603050405020304" pitchFamily="18" charset="0"/>
            </a:endParaRPr>
          </a:p>
          <a:p>
            <a:pPr algn="just"/>
            <a:r>
              <a:rPr lang="en-US" sz="3100" dirty="0">
                <a:solidFill>
                  <a:srgbClr val="000000"/>
                </a:solidFill>
                <a:latin typeface="Times New Roman" panose="02020603050405020304" pitchFamily="18" charset="0"/>
                <a:cs typeface="Times New Roman" panose="02020603050405020304" pitchFamily="18" charset="0"/>
              </a:rPr>
              <a:t>(1) A personal representative may distrain upon land for arrears of rent due or accruing to the deceased in like manner as the deceased might have done had he been living</a:t>
            </a:r>
          </a:p>
          <a:p>
            <a:r>
              <a:rPr lang="en-US" sz="3100" dirty="0" smtClean="0">
                <a:latin typeface="Times New Roman" panose="02020603050405020304" pitchFamily="18" charset="0"/>
                <a:cs typeface="Times New Roman" panose="02020603050405020304" pitchFamily="18" charset="0"/>
              </a:rPr>
              <a:t>Section 5 of PNDCL 111 Where </a:t>
            </a:r>
            <a:r>
              <a:rPr lang="en-US" sz="3100" dirty="0">
                <a:latin typeface="Times New Roman" panose="02020603050405020304" pitchFamily="18" charset="0"/>
                <a:cs typeface="Times New Roman" panose="02020603050405020304" pitchFamily="18" charset="0"/>
              </a:rPr>
              <a:t>the intestate is survived by a spouse and child the residue of the estate shall devolve in the following manner: (a) three-sixteenth to the surviving spouse; (b) nine-sixteenth to the surviving child; (c) one-eighth to the surviving parent; (d) one-eighth in accordance with customary law: Provided that where there is a child who is a minor undergoing educational training, reasonable Consolidated Statutes of Ghana 3 W provision shall be made for the child before distribution. </a:t>
            </a:r>
          </a:p>
        </p:txBody>
      </p:sp>
    </p:spTree>
    <p:extLst>
      <p:ext uri="{BB962C8B-B14F-4D97-AF65-F5344CB8AC3E}">
        <p14:creationId xmlns:p14="http://schemas.microsoft.com/office/powerpoint/2010/main" val="265994949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866" y="915337"/>
            <a:ext cx="6798734" cy="1218263"/>
          </a:xfrm>
        </p:spPr>
        <p:txBody>
          <a:bodyPr/>
          <a:lstStyle/>
          <a:p>
            <a:pPr marL="285750" lvl="0" indent="-285750">
              <a:spcBef>
                <a:spcPct val="20000"/>
              </a:spcBef>
              <a:spcAft>
                <a:spcPts val="600"/>
              </a:spcAft>
              <a:defRPr/>
            </a:pPr>
            <a:r>
              <a:rPr lang="en-US" sz="24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Land Act 2020 (Act 1036) </a:t>
            </a:r>
            <a:br>
              <a:rPr lang="en-US" sz="24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sz="2600" dirty="0" smtClean="0">
                <a:latin typeface="Times New Roman" panose="02020603050405020304" pitchFamily="18" charset="0"/>
                <a:cs typeface="Times New Roman" panose="02020603050405020304" pitchFamily="18" charset="0"/>
              </a:rPr>
              <a:t>Section 50 (9-18)</a:t>
            </a:r>
          </a:p>
          <a:p>
            <a:r>
              <a:rPr lang="en-US" sz="2600" dirty="0" smtClean="0">
                <a:latin typeface="Times New Roman" panose="02020603050405020304" pitchFamily="18" charset="0"/>
                <a:cs typeface="Times New Roman" panose="02020603050405020304" pitchFamily="18" charset="0"/>
              </a:rPr>
              <a:t>Implied covenants by transferor – Renewal </a:t>
            </a:r>
          </a:p>
          <a:p>
            <a:r>
              <a:rPr lang="en-US" sz="2600" dirty="0" smtClean="0">
                <a:latin typeface="Times New Roman" panose="02020603050405020304" pitchFamily="18" charset="0"/>
                <a:cs typeface="Times New Roman" panose="02020603050405020304" pitchFamily="18" charset="0"/>
              </a:rPr>
              <a:t>Section 165</a:t>
            </a:r>
          </a:p>
          <a:p>
            <a:r>
              <a:rPr lang="en-US" sz="2600" dirty="0" smtClean="0">
                <a:latin typeface="Times New Roman" panose="02020603050405020304" pitchFamily="18" charset="0"/>
                <a:cs typeface="Times New Roman" panose="02020603050405020304" pitchFamily="18" charset="0"/>
              </a:rPr>
              <a:t>An instrument required by an enactment to be stamped shall not be accepted for registration if the </a:t>
            </a:r>
            <a:r>
              <a:rPr lang="en-US" sz="2600" dirty="0" err="1" smtClean="0">
                <a:latin typeface="Times New Roman" panose="02020603050405020304" pitchFamily="18" charset="0"/>
                <a:cs typeface="Times New Roman" panose="02020603050405020304" pitchFamily="18" charset="0"/>
              </a:rPr>
              <a:t>the</a:t>
            </a:r>
            <a:r>
              <a:rPr lang="en-US" sz="2600" dirty="0" smtClean="0">
                <a:latin typeface="Times New Roman" panose="02020603050405020304" pitchFamily="18" charset="0"/>
                <a:cs typeface="Times New Roman" panose="02020603050405020304" pitchFamily="18" charset="0"/>
              </a:rPr>
              <a:t> instrument is not duly stamped </a:t>
            </a:r>
          </a:p>
          <a:p>
            <a:r>
              <a:rPr lang="en-US" sz="2600" dirty="0" smtClean="0">
                <a:latin typeface="Times New Roman" panose="02020603050405020304" pitchFamily="18" charset="0"/>
                <a:cs typeface="Times New Roman" panose="02020603050405020304" pitchFamily="18" charset="0"/>
              </a:rPr>
              <a:t>Section 233 </a:t>
            </a:r>
          </a:p>
          <a:p>
            <a:r>
              <a:rPr lang="en-US" sz="2600" dirty="0" smtClean="0">
                <a:latin typeface="Times New Roman" panose="02020603050405020304" pitchFamily="18" charset="0"/>
                <a:cs typeface="Times New Roman" panose="02020603050405020304" pitchFamily="18" charset="0"/>
              </a:rPr>
              <a:t>Power of state to compulsorily acquire land for public purposes </a:t>
            </a:r>
          </a:p>
          <a:p>
            <a:endParaRPr lang="en-US" dirty="0"/>
          </a:p>
        </p:txBody>
      </p:sp>
    </p:spTree>
    <p:extLst>
      <p:ext uri="{BB962C8B-B14F-4D97-AF65-F5344CB8AC3E}">
        <p14:creationId xmlns:p14="http://schemas.microsoft.com/office/powerpoint/2010/main" val="235192859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pPr marL="285750" lvl="0" indent="-285750" algn="l">
              <a:spcBef>
                <a:spcPct val="20000"/>
              </a:spcBef>
              <a:spcAft>
                <a:spcPts val="600"/>
              </a:spcAft>
              <a:buClr>
                <a:srgbClr val="B15E28"/>
              </a:buClr>
              <a:buSzPct val="115000"/>
              <a:buFont typeface="Arial"/>
              <a:buChar char="•"/>
            </a:pPr>
            <a:r>
              <a:rPr lang="en-US" sz="3200" dirty="0">
                <a:ln>
                  <a:noFill/>
                </a:ln>
                <a:solidFill>
                  <a:prstClr val="black">
                    <a:lumMod val="85000"/>
                    <a:lumOff val="15000"/>
                  </a:prstClr>
                </a:solidFill>
                <a:ea typeface="+mn-ea"/>
                <a:cs typeface="+mn-cs"/>
              </a:rPr>
              <a:t>Land Administration and Management  </a:t>
            </a:r>
            <a:br>
              <a:rPr lang="en-US" sz="3200" dirty="0">
                <a:ln>
                  <a:noFill/>
                </a:ln>
                <a:solidFill>
                  <a:prstClr val="black">
                    <a:lumMod val="85000"/>
                    <a:lumOff val="15000"/>
                  </a:prstClr>
                </a:solidFill>
                <a:ea typeface="+mn-ea"/>
                <a:cs typeface="+mn-cs"/>
              </a:rPr>
            </a:br>
            <a:r>
              <a:rPr lang="en-US" altLang="en-US" dirty="0">
                <a:solidFill>
                  <a:srgbClr val="7B9899"/>
                </a:solidFill>
              </a:rPr>
              <a:t/>
            </a:r>
            <a:br>
              <a:rPr lang="en-US" altLang="en-US" dirty="0">
                <a:solidFill>
                  <a:srgbClr val="7B9899"/>
                </a:solidFill>
              </a:rPr>
            </a:br>
            <a:endParaRPr lang="en-US" altLang="en-US" dirty="0">
              <a:solidFill>
                <a:srgbClr val="7B9899"/>
              </a:solidFill>
            </a:endParaRPr>
          </a:p>
        </p:txBody>
      </p:sp>
      <p:sp>
        <p:nvSpPr>
          <p:cNvPr id="24579" name="Content Placeholder 2"/>
          <p:cNvSpPr>
            <a:spLocks noGrp="1"/>
          </p:cNvSpPr>
          <p:nvPr>
            <p:ph idx="1"/>
          </p:nvPr>
        </p:nvSpPr>
        <p:spPr>
          <a:xfrm>
            <a:off x="537633" y="2438400"/>
            <a:ext cx="8077200" cy="5257800"/>
          </a:xfrm>
        </p:spPr>
        <p:txBody>
          <a:bodyPr>
            <a:normAutofit/>
          </a:bodyPr>
          <a:lstStyle/>
          <a:p>
            <a:pPr algn="just">
              <a:lnSpc>
                <a:spcPct val="150000"/>
              </a:lnSpc>
              <a:spcBef>
                <a:spcPts val="0"/>
              </a:spcBef>
              <a:spcAft>
                <a:spcPts val="800"/>
              </a:spcAft>
            </a:pPr>
            <a:r>
              <a:rPr lang="en-US" dirty="0" smtClean="0">
                <a:latin typeface="Times New Roman" panose="02020603050405020304" pitchFamily="18" charset="0"/>
                <a:cs typeface="Times New Roman" panose="02020603050405020304" pitchFamily="18" charset="0"/>
              </a:rPr>
              <a:t> Constitution Articles 20, 38, 259, 261, 266 &amp; 267</a:t>
            </a:r>
          </a:p>
          <a:p>
            <a:pPr algn="just">
              <a:lnSpc>
                <a:spcPct val="150000"/>
              </a:lnSpc>
              <a:spcBef>
                <a:spcPts val="0"/>
              </a:spcBef>
              <a:spcAft>
                <a:spcPts val="800"/>
              </a:spcAft>
            </a:pPr>
            <a:r>
              <a:rPr lang="en-US" dirty="0" smtClean="0">
                <a:latin typeface="Times New Roman" panose="02020603050405020304" pitchFamily="18" charset="0"/>
                <a:cs typeface="Times New Roman" panose="02020603050405020304" pitchFamily="18" charset="0"/>
              </a:rPr>
              <a:t>Land Act 2020 (Act 1036) </a:t>
            </a:r>
          </a:p>
          <a:p>
            <a:pPr algn="just">
              <a:lnSpc>
                <a:spcPct val="150000"/>
              </a:lnSpc>
              <a:spcBef>
                <a:spcPts val="0"/>
              </a:spcBef>
              <a:spcAft>
                <a:spcPts val="800"/>
              </a:spcAft>
            </a:pPr>
            <a:r>
              <a:rPr lang="en-US" dirty="0" smtClean="0">
                <a:latin typeface="Times New Roman" panose="02020603050405020304" pitchFamily="18" charset="0"/>
                <a:cs typeface="Times New Roman" panose="02020603050405020304" pitchFamily="18" charset="0"/>
              </a:rPr>
              <a:t>Lands Commission Act 2008 (Act 767)</a:t>
            </a:r>
          </a:p>
          <a:p>
            <a:pPr algn="just">
              <a:lnSpc>
                <a:spcPct val="150000"/>
              </a:lnSpc>
              <a:spcBef>
                <a:spcPts val="0"/>
              </a:spcBef>
              <a:spcAft>
                <a:spcPts val="800"/>
              </a:spcAft>
            </a:pPr>
            <a:endParaRPr lang="en-US" dirty="0"/>
          </a:p>
        </p:txBody>
      </p:sp>
    </p:spTree>
    <p:extLst>
      <p:ext uri="{BB962C8B-B14F-4D97-AF65-F5344CB8AC3E}">
        <p14:creationId xmlns:p14="http://schemas.microsoft.com/office/powerpoint/2010/main" val="2302165867"/>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rPr>
              <a:t>INTRODUCTION</a:t>
            </a:r>
            <a:r>
              <a:rPr lang="en-GB" b="1" dirty="0" smtClean="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rPr>
              <a:t> </a:t>
            </a:r>
            <a:endParaRPr lang="en-GB" b="1" dirty="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marR="0" indent="0" algn="ctr">
              <a:lnSpc>
                <a:spcPct val="150000"/>
              </a:lnSpc>
              <a:spcBef>
                <a:spcPts val="0"/>
              </a:spcBef>
              <a:spcAft>
                <a:spcPts val="0"/>
              </a:spcAft>
              <a:buNone/>
            </a:pPr>
            <a:r>
              <a:rPr lang="en-US" sz="2200" dirty="0" smtClean="0">
                <a:ln w="22225">
                  <a:solidFill>
                    <a:schemeClr val="accent2"/>
                  </a:solidFill>
                  <a:prstDash val="solid"/>
                </a:ln>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law regulating any practice </a:t>
            </a:r>
            <a:r>
              <a:rPr lang="en-US" sz="2200" dirty="0" smtClean="0">
                <a:ln w="22225">
                  <a:solidFill>
                    <a:schemeClr val="accent2"/>
                  </a:solidFill>
                  <a:prstDash val="solid"/>
                </a:ln>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 Ghana should fall within the constitutional provision in Article 11 (1) of the 1992 Constitution;</a:t>
            </a:r>
          </a:p>
          <a:p>
            <a:pPr>
              <a:lnSpc>
                <a:spcPct val="150000"/>
              </a:lnSpc>
              <a:spcBef>
                <a:spcPts val="0"/>
              </a:spcBef>
              <a:spcAft>
                <a:spcPts val="0"/>
              </a:spcAft>
            </a:pPr>
            <a:r>
              <a:rPr lang="en-US" sz="2200" dirty="0" smtClean="0">
                <a:ln w="22225">
                  <a:solidFill>
                    <a:schemeClr val="accent2"/>
                  </a:solidFill>
                  <a:prstDash val="solid"/>
                </a:ln>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This Constitution </a:t>
            </a:r>
          </a:p>
          <a:p>
            <a:pPr>
              <a:lnSpc>
                <a:spcPct val="150000"/>
              </a:lnSpc>
              <a:spcBef>
                <a:spcPts val="0"/>
              </a:spcBef>
              <a:spcAft>
                <a:spcPts val="0"/>
              </a:spcAft>
            </a:pPr>
            <a:r>
              <a:rPr lang="en-US" sz="2200" dirty="0" smtClean="0">
                <a:ln w="22225">
                  <a:solidFill>
                    <a:schemeClr val="accent2"/>
                  </a:solidFill>
                  <a:prstDash val="solid"/>
                </a:ln>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Enactments made by or under the authority of the Parliament established by this constitution </a:t>
            </a:r>
          </a:p>
          <a:p>
            <a:pPr>
              <a:lnSpc>
                <a:spcPct val="150000"/>
              </a:lnSpc>
              <a:spcBef>
                <a:spcPts val="0"/>
              </a:spcBef>
              <a:spcAft>
                <a:spcPts val="0"/>
              </a:spcAft>
            </a:pPr>
            <a:r>
              <a:rPr lang="en-US" sz="2200" dirty="0" smtClean="0">
                <a:ln w="22225">
                  <a:solidFill>
                    <a:schemeClr val="accent2"/>
                  </a:solidFill>
                  <a:prstDash val="solid"/>
                </a:ln>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Any orders, Rules and Regulations made by any person or authority under a power conferred by this Constitution </a:t>
            </a:r>
          </a:p>
          <a:p>
            <a:pPr algn="ctr">
              <a:lnSpc>
                <a:spcPct val="150000"/>
              </a:lnSpc>
              <a:spcBef>
                <a:spcPts val="0"/>
              </a:spcBef>
              <a:spcAft>
                <a:spcPts val="0"/>
              </a:spcAft>
            </a:pPr>
            <a:endParaRPr lang="en-US" b="1" dirty="0" smtClean="0">
              <a:ln w="22225">
                <a:solidFill>
                  <a:schemeClr val="accent2"/>
                </a:solidFill>
                <a:prstDash val="solid"/>
              </a:ln>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0" marR="0" indent="0" algn="ctr">
              <a:lnSpc>
                <a:spcPct val="150000"/>
              </a:lnSpc>
              <a:spcBef>
                <a:spcPts val="0"/>
              </a:spcBef>
              <a:spcAft>
                <a:spcPts val="0"/>
              </a:spcAft>
              <a:buNone/>
            </a:pPr>
            <a:endParaRPr lang="en-US" sz="2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8590242"/>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1992 Constitution Of Ghana</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76865" y="2219205"/>
            <a:ext cx="6798736" cy="4410196"/>
          </a:xfrm>
        </p:spPr>
        <p:txBody>
          <a:bodyPr>
            <a:noAutofit/>
          </a:bodyPr>
          <a:lstStyle/>
          <a:p>
            <a:r>
              <a:rPr lang="en-US" dirty="0" smtClean="0">
                <a:latin typeface="Times New Roman" panose="02020603050405020304" pitchFamily="18" charset="0"/>
                <a:cs typeface="Times New Roman" panose="02020603050405020304" pitchFamily="18" charset="0"/>
              </a:rPr>
              <a:t>Article 259 Membership of National Lands Commission </a:t>
            </a:r>
          </a:p>
          <a:p>
            <a:r>
              <a:rPr lang="en-US" dirty="0" smtClean="0">
                <a:latin typeface="Times New Roman" panose="02020603050405020304" pitchFamily="18" charset="0"/>
                <a:cs typeface="Times New Roman" panose="02020603050405020304" pitchFamily="18" charset="0"/>
              </a:rPr>
              <a:t>(b) (iii) One representative each of the following bodies nominated in each case by the body concerned “Ghana Institution of Surveyors) </a:t>
            </a:r>
          </a:p>
          <a:p>
            <a:pPr lvl="0">
              <a:buClr>
                <a:srgbClr val="B15E28"/>
              </a:buCl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Article </a:t>
            </a:r>
            <a:r>
              <a:rPr lang="en-US" dirty="0" smtClean="0">
                <a:solidFill>
                  <a:prstClr val="black">
                    <a:lumMod val="85000"/>
                    <a:lumOff val="15000"/>
                  </a:prstClr>
                </a:solidFill>
                <a:latin typeface="Times New Roman" panose="02020603050405020304" pitchFamily="18" charset="0"/>
                <a:cs typeface="Times New Roman" panose="02020603050405020304" pitchFamily="18" charset="0"/>
              </a:rPr>
              <a:t>261 </a:t>
            </a: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Membership </a:t>
            </a:r>
            <a:r>
              <a:rPr lang="en-US" dirty="0" smtClean="0">
                <a:solidFill>
                  <a:prstClr val="black">
                    <a:lumMod val="85000"/>
                    <a:lumOff val="15000"/>
                  </a:prstClr>
                </a:solidFill>
                <a:latin typeface="Times New Roman" panose="02020603050405020304" pitchFamily="18" charset="0"/>
                <a:cs typeface="Times New Roman" panose="02020603050405020304" pitchFamily="18" charset="0"/>
              </a:rPr>
              <a:t>of Regional Lands </a:t>
            </a:r>
            <a:r>
              <a:rPr lang="en-US" dirty="0">
                <a:solidFill>
                  <a:prstClr val="black">
                    <a:lumMod val="85000"/>
                    <a:lumOff val="15000"/>
                  </a:prstClr>
                </a:solidFill>
                <a:latin typeface="Times New Roman" panose="02020603050405020304" pitchFamily="18" charset="0"/>
                <a:cs typeface="Times New Roman" panose="02020603050405020304" pitchFamily="18" charset="0"/>
              </a:rPr>
              <a:t>Commission </a:t>
            </a:r>
          </a:p>
          <a:p>
            <a:pPr lvl="0">
              <a:buClr>
                <a:srgbClr val="B15E28"/>
              </a:buCl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 (iii) One representative each of the following bodies nominated in each case by the body concerned “Ghana Institution of Surveyors)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401689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Land Act 2020 (Act 1036)</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Section 13- 22 Customary Land Management</a:t>
            </a:r>
          </a:p>
          <a:p>
            <a:r>
              <a:rPr lang="en-US" dirty="0" smtClean="0">
                <a:latin typeface="Times New Roman" panose="02020603050405020304" pitchFamily="18" charset="0"/>
                <a:cs typeface="Times New Roman" panose="02020603050405020304" pitchFamily="18" charset="0"/>
              </a:rPr>
              <a:t>Settlement of Disputes, Customary Land Secretariats, charge fees,  </a:t>
            </a:r>
          </a:p>
          <a:p>
            <a:r>
              <a:rPr lang="en-US" dirty="0" smtClean="0">
                <a:latin typeface="Times New Roman" panose="02020603050405020304" pitchFamily="18" charset="0"/>
                <a:cs typeface="Times New Roman" panose="02020603050405020304" pitchFamily="18" charset="0"/>
              </a:rPr>
              <a:t>255 Basis of assessment of compensation </a:t>
            </a:r>
          </a:p>
          <a:p>
            <a:r>
              <a:rPr lang="en-US" dirty="0" smtClean="0">
                <a:latin typeface="Times New Roman" panose="02020603050405020304" pitchFamily="18" charset="0"/>
                <a:cs typeface="Times New Roman" panose="02020603050405020304" pitchFamily="18" charset="0"/>
              </a:rPr>
              <a:t>Market value </a:t>
            </a:r>
          </a:p>
          <a:p>
            <a:r>
              <a:rPr lang="en-US" dirty="0" smtClean="0">
                <a:latin typeface="Times New Roman" panose="02020603050405020304" pitchFamily="18" charset="0"/>
                <a:cs typeface="Times New Roman" panose="02020603050405020304" pitchFamily="18" charset="0"/>
              </a:rPr>
              <a:t>Subsection (3) , (6) “the </a:t>
            </a:r>
            <a:r>
              <a:rPr lang="en-US" dirty="0" err="1" smtClean="0">
                <a:latin typeface="Times New Roman" panose="02020603050405020304" pitchFamily="18" charset="0"/>
                <a:cs typeface="Times New Roman" panose="02020603050405020304" pitchFamily="18" charset="0"/>
              </a:rPr>
              <a:t>valuer</a:t>
            </a:r>
            <a:r>
              <a:rPr lang="en-US" dirty="0" smtClean="0">
                <a:latin typeface="Times New Roman" panose="02020603050405020304" pitchFamily="18" charset="0"/>
                <a:cs typeface="Times New Roman" panose="02020603050405020304" pitchFamily="18" charset="0"/>
              </a:rPr>
              <a:t>”  “appropriate method” </a:t>
            </a:r>
          </a:p>
          <a:p>
            <a:endParaRPr lang="en-US" dirty="0"/>
          </a:p>
        </p:txBody>
      </p:sp>
    </p:spTree>
    <p:extLst>
      <p:ext uri="{BB962C8B-B14F-4D97-AF65-F5344CB8AC3E}">
        <p14:creationId xmlns:p14="http://schemas.microsoft.com/office/powerpoint/2010/main" val="380124589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Lands Commission Act 2008 (Act 767) </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Section 10 (3) </a:t>
            </a:r>
          </a:p>
          <a:p>
            <a:r>
              <a:rPr lang="en-US" dirty="0" smtClean="0">
                <a:latin typeface="Times New Roman" panose="02020603050405020304" pitchFamily="18" charset="0"/>
                <a:cs typeface="Times New Roman" panose="02020603050405020304" pitchFamily="18" charset="0"/>
              </a:rPr>
              <a:t>There shall be no disposition or development of any stool land unless the Regional Lands Commission of the Region in which the land is situated has certified that the disposition or development is consistent with the development plan drawn up by the planning authority in the area. </a:t>
            </a:r>
          </a:p>
          <a:p>
            <a:endParaRPr lang="en-US" dirty="0"/>
          </a:p>
        </p:txBody>
      </p:sp>
    </p:spTree>
    <p:extLst>
      <p:ext uri="{BB962C8B-B14F-4D97-AF65-F5344CB8AC3E}">
        <p14:creationId xmlns:p14="http://schemas.microsoft.com/office/powerpoint/2010/main" val="410487486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1176866" y="915337"/>
            <a:ext cx="6798734" cy="1065863"/>
          </a:xfrm>
        </p:spPr>
        <p:txBody>
          <a:bodyPr>
            <a:normAutofit/>
          </a:bodyPr>
          <a:lstStyle/>
          <a:p>
            <a:pPr lvl="0" algn="l">
              <a:spcBef>
                <a:spcPct val="20000"/>
              </a:spcBef>
              <a:spcAft>
                <a:spcPts val="600"/>
              </a:spcAft>
              <a:buClr>
                <a:srgbClr val="B15E28"/>
              </a:buClr>
              <a:buSzPct val="115000"/>
            </a:pPr>
            <a:r>
              <a:rPr lang="en-US" sz="2800" b="1" dirty="0" smtClean="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Estate Brokerage and Housing </a:t>
            </a:r>
            <a:r>
              <a:rPr lang="en-US" sz="3200" dirty="0">
                <a:ln>
                  <a:noFill/>
                </a:ln>
                <a:solidFill>
                  <a:prstClr val="black">
                    <a:lumMod val="85000"/>
                    <a:lumOff val="15000"/>
                  </a:prstClr>
                </a:solidFill>
                <a:ea typeface="+mn-ea"/>
                <a:cs typeface="+mn-cs"/>
              </a:rPr>
              <a:t/>
            </a:r>
            <a:br>
              <a:rPr lang="en-US" sz="3200" dirty="0">
                <a:ln>
                  <a:noFill/>
                </a:ln>
                <a:solidFill>
                  <a:prstClr val="black">
                    <a:lumMod val="85000"/>
                    <a:lumOff val="15000"/>
                  </a:prstClr>
                </a:solidFill>
                <a:ea typeface="+mn-ea"/>
                <a:cs typeface="+mn-cs"/>
              </a:rPr>
            </a:br>
            <a:endParaRPr lang="en-US" sz="3200" dirty="0">
              <a:ln>
                <a:noFill/>
              </a:ln>
              <a:solidFill>
                <a:prstClr val="black">
                  <a:lumMod val="85000"/>
                  <a:lumOff val="15000"/>
                </a:prstClr>
              </a:solidFill>
              <a:ea typeface="+mn-ea"/>
              <a:cs typeface="+mn-cs"/>
            </a:endParaRPr>
          </a:p>
        </p:txBody>
      </p:sp>
      <p:sp>
        <p:nvSpPr>
          <p:cNvPr id="11267" name="Rectangle 3"/>
          <p:cNvSpPr>
            <a:spLocks noGrp="1" noChangeArrowheads="1"/>
          </p:cNvSpPr>
          <p:nvPr>
            <p:ph idx="1"/>
          </p:nvPr>
        </p:nvSpPr>
        <p:spPr>
          <a:xfrm>
            <a:off x="1176865" y="2438401"/>
            <a:ext cx="6798736" cy="2590799"/>
          </a:xfrm>
        </p:spPr>
        <p:txBody>
          <a:bodyPr>
            <a:noAutofit/>
          </a:bodyPr>
          <a:lstStyle/>
          <a:p>
            <a:pPr>
              <a:spcBef>
                <a:spcPts val="0"/>
              </a:spcBef>
              <a:spcAft>
                <a:spcPts val="800"/>
              </a:spcAft>
              <a:buClr>
                <a:srgbClr val="003366"/>
              </a:buClr>
            </a:pP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Real Estate Agency Act 2020 (act 1047) </a:t>
            </a:r>
          </a:p>
          <a:p>
            <a:pPr>
              <a:spcBef>
                <a:spcPts val="0"/>
              </a:spcBef>
              <a:spcAft>
                <a:spcPts val="800"/>
              </a:spcAft>
              <a:buClr>
                <a:srgbClr val="003366"/>
              </a:buClr>
            </a:pPr>
            <a:r>
              <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Anti Money Laundering Act 2020 (act 1044) </a:t>
            </a:r>
            <a:endPar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spcAft>
                <a:spcPts val="800"/>
              </a:spcAft>
              <a:buClr>
                <a:srgbClr val="003366"/>
              </a:buClr>
            </a:pPr>
            <a:endParaRPr lang="en-US"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800"/>
              </a:spcAft>
              <a:buClr>
                <a:srgbClr val="003366"/>
              </a:buClr>
            </a:pPr>
            <a:endParaRPr lang="en-US"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Real Estate Agency Act 2020 </a:t>
            </a:r>
            <a:r>
              <a:rPr lang="en-US" sz="2800" b="1" dirty="0" smtClean="0">
                <a:latin typeface="Times New Roman" panose="02020603050405020304" pitchFamily="18" charset="0"/>
                <a:cs typeface="Times New Roman" panose="02020603050405020304" pitchFamily="18" charset="0"/>
              </a:rPr>
              <a:t>Act 1047 </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55000" lnSpcReduction="20000"/>
          </a:bodyPr>
          <a:lstStyle/>
          <a:p>
            <a:pPr lvl="0">
              <a:buClr>
                <a:srgbClr val="B15E28"/>
              </a:buClr>
            </a:pPr>
            <a:r>
              <a:rPr lang="en-US" sz="3800" dirty="0">
                <a:solidFill>
                  <a:prstClr val="black">
                    <a:lumMod val="85000"/>
                    <a:lumOff val="15000"/>
                  </a:prstClr>
                </a:solidFill>
                <a:latin typeface="Times New Roman" panose="02020603050405020304" pitchFamily="18" charset="0"/>
                <a:cs typeface="Times New Roman" panose="02020603050405020304" pitchFamily="18" charset="0"/>
              </a:rPr>
              <a:t>Section 5  Rep of </a:t>
            </a:r>
            <a:r>
              <a:rPr lang="en-US" sz="3800" dirty="0" err="1">
                <a:solidFill>
                  <a:prstClr val="black">
                    <a:lumMod val="85000"/>
                    <a:lumOff val="15000"/>
                  </a:prstClr>
                </a:solidFill>
                <a:latin typeface="Times New Roman" panose="02020603050405020304" pitchFamily="18" charset="0"/>
                <a:cs typeface="Times New Roman" panose="02020603050405020304" pitchFamily="18" charset="0"/>
              </a:rPr>
              <a:t>Gh.I.S</a:t>
            </a:r>
            <a:r>
              <a:rPr lang="en-US" sz="3800" dirty="0">
                <a:solidFill>
                  <a:prstClr val="black">
                    <a:lumMod val="85000"/>
                    <a:lumOff val="15000"/>
                  </a:prstClr>
                </a:solidFill>
                <a:latin typeface="Times New Roman" panose="02020603050405020304" pitchFamily="18" charset="0"/>
                <a:cs typeface="Times New Roman" panose="02020603050405020304" pitchFamily="18" charset="0"/>
              </a:rPr>
              <a:t> on the Council</a:t>
            </a:r>
          </a:p>
          <a:p>
            <a:r>
              <a:rPr lang="en-US" sz="3800" dirty="0" smtClean="0">
                <a:latin typeface="Times New Roman" panose="02020603050405020304" pitchFamily="18" charset="0"/>
                <a:cs typeface="Times New Roman" panose="02020603050405020304" pitchFamily="18" charset="0"/>
              </a:rPr>
              <a:t>Section 24 The board may issue </a:t>
            </a:r>
            <a:r>
              <a:rPr lang="en-US" sz="3800" dirty="0" err="1" smtClean="0">
                <a:latin typeface="Times New Roman" panose="02020603050405020304" pitchFamily="18" charset="0"/>
                <a:cs typeface="Times New Roman" panose="02020603050405020304" pitchFamily="18" charset="0"/>
              </a:rPr>
              <a:t>licence</a:t>
            </a:r>
            <a:r>
              <a:rPr lang="en-US" sz="3800" dirty="0" smtClean="0">
                <a:latin typeface="Times New Roman" panose="02020603050405020304" pitchFamily="18" charset="0"/>
                <a:cs typeface="Times New Roman" panose="02020603050405020304" pitchFamily="18" charset="0"/>
              </a:rPr>
              <a:t> to a person if the person (b) is a valuation and estate surveyor registered by the Ghana Institution of Surveyors or is a lawyer </a:t>
            </a:r>
            <a:r>
              <a:rPr lang="en-US" sz="3800" dirty="0" err="1" smtClean="0">
                <a:latin typeface="Times New Roman" panose="02020603050405020304" pitchFamily="18" charset="0"/>
                <a:cs typeface="Times New Roman" panose="02020603050405020304" pitchFamily="18" charset="0"/>
              </a:rPr>
              <a:t>licenced</a:t>
            </a:r>
            <a:r>
              <a:rPr lang="en-US" sz="3800" dirty="0" smtClean="0">
                <a:latin typeface="Times New Roman" panose="02020603050405020304" pitchFamily="18" charset="0"/>
                <a:cs typeface="Times New Roman" panose="02020603050405020304" pitchFamily="18" charset="0"/>
              </a:rPr>
              <a:t> by the </a:t>
            </a:r>
            <a:r>
              <a:rPr lang="en-US" sz="3800" dirty="0" err="1" smtClean="0">
                <a:latin typeface="Times New Roman" panose="02020603050405020304" pitchFamily="18" charset="0"/>
                <a:cs typeface="Times New Roman" panose="02020603050405020304" pitchFamily="18" charset="0"/>
              </a:rPr>
              <a:t>Gneral</a:t>
            </a:r>
            <a:r>
              <a:rPr lang="en-US" sz="3800" dirty="0" smtClean="0">
                <a:latin typeface="Times New Roman" panose="02020603050405020304" pitchFamily="18" charset="0"/>
                <a:cs typeface="Times New Roman" panose="02020603050405020304" pitchFamily="18" charset="0"/>
              </a:rPr>
              <a:t> Legal Council to practice as a lawyer </a:t>
            </a:r>
          </a:p>
          <a:p>
            <a:r>
              <a:rPr lang="en-US" sz="3800" dirty="0" smtClean="0">
                <a:latin typeface="Times New Roman" panose="02020603050405020304" pitchFamily="18" charset="0"/>
                <a:cs typeface="Times New Roman" panose="02020603050405020304" pitchFamily="18" charset="0"/>
              </a:rPr>
              <a:t>Section 44</a:t>
            </a:r>
          </a:p>
          <a:p>
            <a:r>
              <a:rPr lang="en-US" sz="3800" dirty="0" smtClean="0">
                <a:latin typeface="Times New Roman" panose="02020603050405020304" pitchFamily="18" charset="0"/>
                <a:cs typeface="Times New Roman" panose="02020603050405020304" pitchFamily="18" charset="0"/>
              </a:rPr>
              <a:t>A real estate broker shall , in relation to each real estate transaction prepare or </a:t>
            </a:r>
            <a:r>
              <a:rPr lang="en-US" sz="3800" dirty="0" err="1" smtClean="0">
                <a:latin typeface="Times New Roman" panose="02020603050405020304" pitchFamily="18" charset="0"/>
                <a:cs typeface="Times New Roman" panose="02020603050405020304" pitchFamily="18" charset="0"/>
              </a:rPr>
              <a:t>casue</a:t>
            </a:r>
            <a:r>
              <a:rPr lang="en-US" sz="3800" dirty="0" smtClean="0">
                <a:latin typeface="Times New Roman" panose="02020603050405020304" pitchFamily="18" charset="0"/>
                <a:cs typeface="Times New Roman" panose="02020603050405020304" pitchFamily="18" charset="0"/>
              </a:rPr>
              <a:t> to be prepared as appropriate a sales and purchase agreement or a lease agreement and give the </a:t>
            </a:r>
            <a:r>
              <a:rPr lang="en-US" sz="3800" dirty="0" err="1" smtClean="0">
                <a:latin typeface="Times New Roman" panose="02020603050405020304" pitchFamily="18" charset="0"/>
                <a:cs typeface="Times New Roman" panose="02020603050405020304" pitchFamily="18" charset="0"/>
              </a:rPr>
              <a:t>seler</a:t>
            </a:r>
            <a:r>
              <a:rPr lang="en-US" sz="3800" dirty="0" smtClean="0">
                <a:latin typeface="Times New Roman" panose="02020603050405020304" pitchFamily="18" charset="0"/>
                <a:cs typeface="Times New Roman" panose="02020603050405020304" pitchFamily="18" charset="0"/>
              </a:rPr>
              <a:t> and the buyer or the lessor and lessee a copy each of the agreement </a:t>
            </a:r>
          </a:p>
          <a:p>
            <a:endParaRPr lang="en-US" dirty="0" smtClean="0"/>
          </a:p>
          <a:p>
            <a:endParaRPr lang="en-US" dirty="0"/>
          </a:p>
        </p:txBody>
      </p:sp>
    </p:spTree>
    <p:extLst>
      <p:ext uri="{BB962C8B-B14F-4D97-AF65-F5344CB8AC3E}">
        <p14:creationId xmlns:p14="http://schemas.microsoft.com/office/powerpoint/2010/main" val="2524922392"/>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85750" lvl="0" indent="-285750">
              <a:spcBef>
                <a:spcPts val="0"/>
              </a:spcBef>
              <a:spcAft>
                <a:spcPts val="800"/>
              </a:spcAft>
            </a:pPr>
            <a:r>
              <a:rPr lang="en-US" sz="2800" b="1" dirty="0">
                <a:ln>
                  <a:noFill/>
                </a:ln>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Anti Money Laundering Act 2020 (act 1044) </a:t>
            </a:r>
            <a:r>
              <a:rPr lang="en-US" sz="2400" dirty="0">
                <a:ln>
                  <a:noFill/>
                </a:ln>
                <a:solidFill>
                  <a:prstClr val="black"/>
                </a:solidFill>
                <a:latin typeface="Calibri" panose="020F0502020204030204" pitchFamily="34" charset="0"/>
                <a:ea typeface="Times New Roman" panose="02020603050405020304" pitchFamily="18" charset="0"/>
                <a:cs typeface="Times New Roman" panose="02020603050405020304" pitchFamily="18" charset="0"/>
              </a:rPr>
              <a:t/>
            </a:r>
            <a:br>
              <a:rPr lang="en-US" sz="2400" dirty="0">
                <a:ln>
                  <a:noFill/>
                </a:ln>
                <a:solidFill>
                  <a:prstClr val="black"/>
                </a:solidFill>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Section 48</a:t>
            </a:r>
          </a:p>
          <a:p>
            <a:r>
              <a:rPr lang="en-US" dirty="0" smtClean="0">
                <a:latin typeface="Times New Roman" panose="02020603050405020304" pitchFamily="18" charset="0"/>
                <a:cs typeface="Times New Roman" panose="02020603050405020304" pitchFamily="18" charset="0"/>
              </a:rPr>
              <a:t>Offences of non compliance with provisions such as keeping records, conducts transactions in a manner to avoid reporting, evasion of tax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742978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a:xfrm>
            <a:off x="1176866" y="1219200"/>
            <a:ext cx="6798734" cy="838200"/>
          </a:xfrm>
        </p:spPr>
        <p:txBody>
          <a:bodyPr>
            <a:normAutofit fontScale="90000"/>
          </a:bodyPr>
          <a:lstStyle/>
          <a:p>
            <a:pPr algn="l">
              <a:spcBef>
                <a:spcPct val="20000"/>
              </a:spcBef>
              <a:spcAft>
                <a:spcPts val="600"/>
              </a:spcAft>
              <a:buClr>
                <a:srgbClr val="B15E28"/>
              </a:buClr>
              <a:buSzPct val="115000"/>
            </a:pPr>
            <a:r>
              <a:rPr lang="en-US" sz="3100" b="1" dirty="0" smtClean="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Land </a:t>
            </a:r>
            <a:r>
              <a:rPr lang="en-US" sz="31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Use Planning and Environment  </a:t>
            </a:r>
            <a:r>
              <a:rPr lang="en-US" sz="2800" dirty="0" smtClean="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
            </a:r>
            <a:br>
              <a:rPr lang="en-US" sz="2800" dirty="0" smtClean="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br>
            <a:endParaRPr lang="en-US" sz="31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endParaRPr>
          </a:p>
        </p:txBody>
      </p:sp>
      <p:sp>
        <p:nvSpPr>
          <p:cNvPr id="12291" name="Rectangle 3"/>
          <p:cNvSpPr>
            <a:spLocks noGrp="1" noChangeArrowheads="1"/>
          </p:cNvSpPr>
          <p:nvPr>
            <p:ph idx="1"/>
          </p:nvPr>
        </p:nvSpPr>
        <p:spPr>
          <a:xfrm>
            <a:off x="838200" y="2514600"/>
            <a:ext cx="7772400" cy="3962400"/>
          </a:xfrm>
        </p:spPr>
        <p:txBody>
          <a:bodyPr>
            <a:normAutofit/>
          </a:bodyPr>
          <a:lstStyle/>
          <a:p>
            <a:pPr marL="0" lvl="0" algn="just">
              <a:spcBef>
                <a:spcPts val="0"/>
              </a:spcBef>
              <a:spcAft>
                <a:spcPts val="800"/>
              </a:spcAft>
              <a:buClr>
                <a:srgbClr val="003366"/>
              </a:buClr>
            </a:pP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Land Use and Spatial Planning Act 2006 (Act 925) </a:t>
            </a:r>
            <a:endPar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algn="just">
              <a:spcBef>
                <a:spcPts val="0"/>
              </a:spcBef>
              <a:spcAft>
                <a:spcPts val="800"/>
              </a:spcAft>
              <a:buClr>
                <a:srgbClr val="003366"/>
              </a:buClr>
            </a:pPr>
            <a:r>
              <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Building Regulations LI 1630 </a:t>
            </a:r>
          </a:p>
          <a:p>
            <a:pPr marL="0" lvl="0" algn="just">
              <a:spcBef>
                <a:spcPts val="0"/>
              </a:spcBef>
              <a:spcAft>
                <a:spcPts val="800"/>
              </a:spcAft>
              <a:buClr>
                <a:srgbClr val="003366"/>
              </a:buClr>
            </a:pPr>
            <a:r>
              <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Land Act 2020 (Act 1036) Section 117</a:t>
            </a:r>
          </a:p>
          <a:p>
            <a:pPr marL="0" lvl="0" algn="just">
              <a:spcBef>
                <a:spcPts val="0"/>
              </a:spcBef>
              <a:spcAft>
                <a:spcPts val="800"/>
              </a:spcAft>
              <a:buClr>
                <a:srgbClr val="003366"/>
              </a:buClr>
            </a:pPr>
            <a:r>
              <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Local Governance </a:t>
            </a:r>
            <a:r>
              <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Act </a:t>
            </a:r>
            <a:r>
              <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2016 (Act 936)</a:t>
            </a:r>
            <a:endPar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spcBef>
                <a:spcPts val="0"/>
              </a:spcBef>
              <a:spcAft>
                <a:spcPts val="800"/>
              </a:spcAft>
              <a:buClr>
                <a:srgbClr val="003366"/>
              </a:buClr>
              <a:buNone/>
            </a:pPr>
            <a:endParaRPr lang="en-US"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just">
              <a:spcBef>
                <a:spcPct val="20000"/>
              </a:spcBef>
              <a:spcAft>
                <a:spcPts val="600"/>
              </a:spcAft>
              <a:buClr>
                <a:srgbClr val="B15E28"/>
              </a:buClr>
              <a:buSzPct val="115000"/>
              <a:defRPr/>
            </a:pPr>
            <a:r>
              <a:rPr lang="en-US" sz="2800" b="1" dirty="0" smtClean="0">
                <a:latin typeface="Times New Roman" panose="02020603050405020304" pitchFamily="18" charset="0"/>
                <a:cs typeface="Times New Roman" panose="02020603050405020304" pitchFamily="18" charset="0"/>
              </a:rPr>
              <a:t>Land Law &amp; Legal Education;</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76865" y="2362200"/>
            <a:ext cx="6798736" cy="3572933"/>
          </a:xfrm>
        </p:spPr>
        <p:txBody>
          <a:bodyPr>
            <a:noAutofit/>
          </a:bodyPr>
          <a:lstStyle/>
          <a:p>
            <a:pPr algn="just"/>
            <a:r>
              <a:rPr lang="en-US" dirty="0">
                <a:latin typeface="Times New Roman" panose="02020603050405020304" pitchFamily="18" charset="0"/>
                <a:cs typeface="Times New Roman" panose="02020603050405020304" pitchFamily="18" charset="0"/>
              </a:rPr>
              <a:t>Legal Profession Act 1960 (Act 32)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Land Act 2020 (Act 1036) </a:t>
            </a:r>
          </a:p>
          <a:p>
            <a:pPr algn="just"/>
            <a:r>
              <a:rPr lang="en-US" dirty="0" smtClean="0">
                <a:latin typeface="Times New Roman" panose="02020603050405020304" pitchFamily="18" charset="0"/>
                <a:cs typeface="Times New Roman" panose="02020603050405020304" pitchFamily="18" charset="0"/>
              </a:rPr>
              <a:t>Lands Commission Act (Act 767)</a:t>
            </a:r>
          </a:p>
          <a:p>
            <a:pPr algn="just"/>
            <a:r>
              <a:rPr lang="en-US" dirty="0" smtClean="0">
                <a:latin typeface="Times New Roman" panose="02020603050405020304" pitchFamily="18" charset="0"/>
                <a:cs typeface="Times New Roman" panose="02020603050405020304" pitchFamily="18" charset="0"/>
              </a:rPr>
              <a:t>Companies Act 2016 (Act 992) </a:t>
            </a:r>
          </a:p>
          <a:p>
            <a:pPr marL="0" indent="0" algn="just">
              <a:buNone/>
            </a:pPr>
            <a:r>
              <a:rPr lang="en-US" sz="2000" dirty="0" smtClean="0"/>
              <a:t> </a:t>
            </a:r>
            <a:endParaRPr lang="en-US" sz="2000" dirty="0" smtClean="0"/>
          </a:p>
          <a:p>
            <a:pPr algn="just"/>
            <a:endParaRPr lang="en-US" sz="2000" dirty="0"/>
          </a:p>
        </p:txBody>
      </p:sp>
    </p:spTree>
    <p:extLst>
      <p:ext uri="{BB962C8B-B14F-4D97-AF65-F5344CB8AC3E}">
        <p14:creationId xmlns:p14="http://schemas.microsoft.com/office/powerpoint/2010/main" val="3126555904"/>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Legal Profession Act 1960 (Act 32)</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32500" lnSpcReduction="20000"/>
          </a:bodyPr>
          <a:lstStyle/>
          <a:p>
            <a:pPr algn="just"/>
            <a:r>
              <a:rPr lang="en-US" sz="6000" dirty="0" smtClean="0">
                <a:solidFill>
                  <a:srgbClr val="000000"/>
                </a:solidFill>
                <a:latin typeface="Times New Roman" panose="02020603050405020304" pitchFamily="18" charset="0"/>
                <a:cs typeface="Times New Roman" panose="02020603050405020304" pitchFamily="18" charset="0"/>
              </a:rPr>
              <a:t>44</a:t>
            </a:r>
            <a:r>
              <a:rPr lang="en-US" sz="6000" dirty="0">
                <a:solidFill>
                  <a:srgbClr val="000000"/>
                </a:solidFill>
                <a:latin typeface="Times New Roman" panose="02020603050405020304" pitchFamily="18" charset="0"/>
                <a:cs typeface="Times New Roman" panose="02020603050405020304" pitchFamily="18" charset="0"/>
              </a:rPr>
              <a:t>. Preparation of legal documents</a:t>
            </a:r>
          </a:p>
          <a:p>
            <a:pPr algn="just"/>
            <a:r>
              <a:rPr lang="en-US" sz="6000" dirty="0">
                <a:solidFill>
                  <a:srgbClr val="000000"/>
                </a:solidFill>
                <a:latin typeface="Times New Roman" panose="02020603050405020304" pitchFamily="18" charset="0"/>
                <a:cs typeface="Times New Roman" panose="02020603050405020304" pitchFamily="18" charset="0"/>
              </a:rPr>
              <a:t>(1) A person who is not a lawyer shall not directly or indirectly for or in expectation of a fee, gain </a:t>
            </a:r>
            <a:r>
              <a:rPr lang="en-US" sz="6000" dirty="0" smtClean="0">
                <a:solidFill>
                  <a:srgbClr val="000000"/>
                </a:solidFill>
                <a:latin typeface="Times New Roman" panose="02020603050405020304" pitchFamily="18" charset="0"/>
                <a:cs typeface="Times New Roman" panose="02020603050405020304" pitchFamily="18" charset="0"/>
              </a:rPr>
              <a:t>or reward </a:t>
            </a:r>
            <a:r>
              <a:rPr lang="en-US" sz="6000" dirty="0">
                <a:solidFill>
                  <a:srgbClr val="000000"/>
                </a:solidFill>
                <a:latin typeface="Times New Roman" panose="02020603050405020304" pitchFamily="18" charset="0"/>
                <a:cs typeface="Times New Roman" panose="02020603050405020304" pitchFamily="18" charset="0"/>
              </a:rPr>
              <a:t>draw or prepare a legal document.</a:t>
            </a:r>
          </a:p>
          <a:p>
            <a:pPr algn="just"/>
            <a:r>
              <a:rPr lang="en-US" sz="6000" dirty="0">
                <a:solidFill>
                  <a:srgbClr val="000000"/>
                </a:solidFill>
                <a:latin typeface="Times New Roman" panose="02020603050405020304" pitchFamily="18" charset="0"/>
                <a:cs typeface="Times New Roman" panose="02020603050405020304" pitchFamily="18" charset="0"/>
              </a:rPr>
              <a:t>(2) A person who contravenes subsection (1) commits an offence and is liable on summary </a:t>
            </a:r>
            <a:r>
              <a:rPr lang="en-US" sz="6000" dirty="0" smtClean="0">
                <a:solidFill>
                  <a:srgbClr val="000000"/>
                </a:solidFill>
                <a:latin typeface="Times New Roman" panose="02020603050405020304" pitchFamily="18" charset="0"/>
                <a:cs typeface="Times New Roman" panose="02020603050405020304" pitchFamily="18" charset="0"/>
              </a:rPr>
              <a:t>conviction to </a:t>
            </a:r>
            <a:r>
              <a:rPr lang="en-US" sz="6000" dirty="0">
                <a:solidFill>
                  <a:srgbClr val="000000"/>
                </a:solidFill>
                <a:latin typeface="Times New Roman" panose="02020603050405020304" pitchFamily="18" charset="0"/>
                <a:cs typeface="Times New Roman" panose="02020603050405020304" pitchFamily="18" charset="0"/>
              </a:rPr>
              <a:t>a fine of one hundred penalty units.</a:t>
            </a:r>
          </a:p>
          <a:p>
            <a:pPr algn="just"/>
            <a:r>
              <a:rPr lang="en-US" sz="6000" dirty="0" smtClean="0">
                <a:solidFill>
                  <a:srgbClr val="000000"/>
                </a:solidFill>
                <a:latin typeface="Times New Roman" panose="02020603050405020304" pitchFamily="18" charset="0"/>
                <a:cs typeface="Times New Roman" panose="02020603050405020304" pitchFamily="18" charset="0"/>
              </a:rPr>
              <a:t>46</a:t>
            </a:r>
            <a:r>
              <a:rPr lang="en-US" sz="6000" dirty="0">
                <a:solidFill>
                  <a:srgbClr val="000000"/>
                </a:solidFill>
                <a:latin typeface="Times New Roman" panose="02020603050405020304" pitchFamily="18" charset="0"/>
                <a:cs typeface="Times New Roman" panose="02020603050405020304" pitchFamily="18" charset="0"/>
              </a:rPr>
              <a:t>. Savings for public officers and engrossing</a:t>
            </a:r>
          </a:p>
          <a:p>
            <a:pPr algn="just"/>
            <a:r>
              <a:rPr lang="en-US" sz="6000" dirty="0">
                <a:solidFill>
                  <a:srgbClr val="000000"/>
                </a:solidFill>
                <a:latin typeface="Times New Roman" panose="02020603050405020304" pitchFamily="18" charset="0"/>
                <a:cs typeface="Times New Roman" panose="02020603050405020304" pitchFamily="18" charset="0"/>
              </a:rPr>
              <a:t>Sections 43, 44, and 45 do not apply to a public officer drawing or preparing a legal document in </a:t>
            </a:r>
            <a:r>
              <a:rPr lang="en-US" sz="6000" dirty="0" smtClean="0">
                <a:solidFill>
                  <a:srgbClr val="000000"/>
                </a:solidFill>
                <a:latin typeface="Times New Roman" panose="02020603050405020304" pitchFamily="18" charset="0"/>
                <a:cs typeface="Times New Roman" panose="02020603050405020304" pitchFamily="18" charset="0"/>
              </a:rPr>
              <a:t>the course </a:t>
            </a:r>
            <a:r>
              <a:rPr lang="en-US" sz="6000" dirty="0">
                <a:solidFill>
                  <a:srgbClr val="000000"/>
                </a:solidFill>
                <a:latin typeface="Times New Roman" panose="02020603050405020304" pitchFamily="18" charset="0"/>
                <a:cs typeface="Times New Roman" panose="02020603050405020304" pitchFamily="18" charset="0"/>
              </a:rPr>
              <a:t>of duty nor to the mere engrossing of a document.</a:t>
            </a:r>
          </a:p>
          <a:p>
            <a:endParaRPr lang="en-US" dirty="0"/>
          </a:p>
        </p:txBody>
      </p:sp>
    </p:spTree>
    <p:extLst>
      <p:ext uri="{BB962C8B-B14F-4D97-AF65-F5344CB8AC3E}">
        <p14:creationId xmlns:p14="http://schemas.microsoft.com/office/powerpoint/2010/main" val="2995747966"/>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866" y="915337"/>
            <a:ext cx="6798734" cy="1294463"/>
          </a:xfrm>
        </p:spPr>
        <p:txBody>
          <a:bodyPr/>
          <a:lstStyle/>
          <a:p>
            <a:pPr marL="285750" lvl="0" indent="-285750">
              <a:spcBef>
                <a:spcPct val="20000"/>
              </a:spcBef>
              <a:spcAft>
                <a:spcPts val="600"/>
              </a:spcAft>
            </a:pPr>
            <a:r>
              <a:rPr lang="en-US" sz="28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Land Act 2020 (Act 1036) </a:t>
            </a:r>
            <a:r>
              <a:rPr lang="en-US" sz="2000" dirty="0">
                <a:ln>
                  <a:noFill/>
                </a:ln>
                <a:solidFill>
                  <a:prstClr val="black">
                    <a:lumMod val="85000"/>
                    <a:lumOff val="15000"/>
                  </a:prstClr>
                </a:solidFill>
                <a:ea typeface="+mn-ea"/>
                <a:cs typeface="+mn-cs"/>
              </a:rPr>
              <a:t/>
            </a:r>
            <a:br>
              <a:rPr lang="en-US" sz="2000" dirty="0">
                <a:ln>
                  <a:noFill/>
                </a:ln>
                <a:solidFill>
                  <a:prstClr val="black">
                    <a:lumMod val="85000"/>
                    <a:lumOff val="15000"/>
                  </a:prstClr>
                </a:solidFill>
                <a:ea typeface="+mn-ea"/>
                <a:cs typeface="+mn-cs"/>
              </a:rPr>
            </a:br>
            <a:endParaRPr lang="en-US" dirty="0"/>
          </a:p>
        </p:txBody>
      </p:sp>
      <p:sp>
        <p:nvSpPr>
          <p:cNvPr id="3" name="Content Placeholder 2"/>
          <p:cNvSpPr>
            <a:spLocks noGrp="1"/>
          </p:cNvSpPr>
          <p:nvPr>
            <p:ph idx="1"/>
          </p:nvPr>
        </p:nvSpPr>
        <p:spPr>
          <a:xfrm>
            <a:off x="1176865" y="2362201"/>
            <a:ext cx="6798736" cy="3505199"/>
          </a:xfrm>
        </p:spPr>
        <p:txBody>
          <a:bodyPr>
            <a:noAutofit/>
          </a:bodyPr>
          <a:lstStyle/>
          <a:p>
            <a:r>
              <a:rPr lang="en-US" sz="2200" dirty="0" smtClean="0">
                <a:latin typeface="Times New Roman" panose="02020603050405020304" pitchFamily="18" charset="0"/>
                <a:cs typeface="Times New Roman" panose="02020603050405020304" pitchFamily="18" charset="0"/>
              </a:rPr>
              <a:t>Section 33</a:t>
            </a:r>
          </a:p>
          <a:p>
            <a:r>
              <a:rPr lang="en-US" sz="2200" dirty="0" smtClean="0">
                <a:latin typeface="Times New Roman" panose="02020603050405020304" pitchFamily="18" charset="0"/>
                <a:cs typeface="Times New Roman" panose="02020603050405020304" pitchFamily="18" charset="0"/>
              </a:rPr>
              <a:t>A conveyancing shall only be prepared by a legal practitioner in terms of the Legal Profession Act 1960 (Act 32) </a:t>
            </a:r>
          </a:p>
          <a:p>
            <a:r>
              <a:rPr lang="en-US" sz="2200" dirty="0" smtClean="0">
                <a:latin typeface="Times New Roman" panose="02020603050405020304" pitchFamily="18" charset="0"/>
                <a:cs typeface="Times New Roman" panose="02020603050405020304" pitchFamily="18" charset="0"/>
              </a:rPr>
              <a:t>Section 76</a:t>
            </a:r>
          </a:p>
          <a:p>
            <a:r>
              <a:rPr lang="en-US" sz="2200" dirty="0" smtClean="0">
                <a:latin typeface="Times New Roman" panose="02020603050405020304" pitchFamily="18" charset="0"/>
                <a:cs typeface="Times New Roman" panose="02020603050405020304" pitchFamily="18" charset="0"/>
              </a:rPr>
              <a:t>A legal practitioner may be granted access to provide electronic conveyancing service if the Lands Commission is satisfied that the applicant has the facilities and equipment required to provide the service.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184841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Cont’d</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existing law;</a:t>
            </a:r>
          </a:p>
          <a:p>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common law  </a:t>
            </a:r>
          </a:p>
          <a:p>
            <a:r>
              <a:rPr lang="en-US" dirty="0" smtClean="0">
                <a:latin typeface="Times New Roman" panose="02020603050405020304" pitchFamily="18" charset="0"/>
                <a:cs typeface="Times New Roman" panose="02020603050405020304" pitchFamily="18" charset="0"/>
              </a:rPr>
              <a:t>Clause (2) The common law of Ghana shall comprise the rules of law generally known as the common law, the rules generally known as the doctrines of equity and the rules of customary law including those determined by the Superior Court of Judicature</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0" indent="0">
              <a:buNone/>
            </a:pPr>
            <a:endParaRPr lang="en-US" dirty="0" smtClean="0"/>
          </a:p>
        </p:txBody>
      </p:sp>
    </p:spTree>
    <p:extLst>
      <p:ext uri="{BB962C8B-B14F-4D97-AF65-F5344CB8AC3E}">
        <p14:creationId xmlns:p14="http://schemas.microsoft.com/office/powerpoint/2010/main" val="216830146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85750" lvl="0" indent="-285750">
              <a:spcBef>
                <a:spcPct val="20000"/>
              </a:spcBef>
              <a:spcAft>
                <a:spcPts val="600"/>
              </a:spcAft>
            </a:pPr>
            <a:r>
              <a:rPr lang="en-US" sz="28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Lands Commission Act (Act 767)</a:t>
            </a:r>
            <a:br>
              <a:rPr lang="en-US" sz="28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29 (2) the solicitor secretary shall be the secretary to the Commission and shall subject to the directions of the Chief Executive Officer, arrange the business and arrange to be recorded and kept minutes of meetings of the Commission.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0239881"/>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85750" lvl="0" indent="-285750">
              <a:spcBef>
                <a:spcPct val="20000"/>
              </a:spcBef>
              <a:spcAft>
                <a:spcPts val="600"/>
              </a:spcAft>
            </a:pPr>
            <a:r>
              <a:rPr lang="en-US" sz="2800" b="1" dirty="0" smtClean="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Companies </a:t>
            </a:r>
            <a:r>
              <a:rPr lang="en-US" sz="28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Act 2016 (Act 992)  </a:t>
            </a:r>
            <a:br>
              <a:rPr lang="en-US" sz="28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1800" dirty="0">
                <a:solidFill>
                  <a:srgbClr val="000000"/>
                </a:solidFill>
                <a:latin typeface="Times New Roman" panose="02020603050405020304" pitchFamily="18" charset="0"/>
                <a:cs typeface="Times New Roman" panose="02020603050405020304" pitchFamily="18" charset="0"/>
              </a:rPr>
              <a:t>The </a:t>
            </a:r>
            <a:r>
              <a:rPr lang="en-US" sz="1800" spc="19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directors  </a:t>
            </a:r>
            <a:r>
              <a:rPr lang="en-US" sz="1800" spc="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shall </a:t>
            </a:r>
            <a:r>
              <a:rPr lang="en-US" sz="1800" spc="20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not </a:t>
            </a:r>
            <a:r>
              <a:rPr lang="en-US" sz="1800" spc="6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appoint  </a:t>
            </a:r>
            <a:r>
              <a:rPr lang="en-US" sz="1800" spc="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 </a:t>
            </a:r>
            <a:r>
              <a:rPr lang="en-US" sz="1800" spc="6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person </a:t>
            </a:r>
            <a:r>
              <a:rPr lang="en-US" sz="1800" spc="26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as </a:t>
            </a:r>
            <a:r>
              <a:rPr lang="en-US" sz="1800" spc="7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 </a:t>
            </a:r>
            <a:r>
              <a:rPr lang="en-US" sz="1800" spc="65" dirty="0">
                <a:solidFill>
                  <a:srgbClr val="000000"/>
                </a:solidFill>
                <a:latin typeface="Times New Roman" panose="02020603050405020304" pitchFamily="18" charset="0"/>
                <a:cs typeface="Times New Roman" panose="02020603050405020304" pitchFamily="18" charset="0"/>
              </a:rPr>
              <a:t> </a:t>
            </a:r>
            <a:r>
              <a:rPr lang="en-US" sz="1800" dirty="0" smtClean="0">
                <a:solidFill>
                  <a:srgbClr val="000000"/>
                </a:solidFill>
                <a:latin typeface="Times New Roman" panose="02020603050405020304" pitchFamily="18" charset="0"/>
                <a:cs typeface="Times New Roman" panose="02020603050405020304" pitchFamily="18" charset="0"/>
              </a:rPr>
              <a:t>Company Secretary</a:t>
            </a:r>
            <a:r>
              <a:rPr lang="en-US" sz="1800" dirty="0">
                <a:solidFill>
                  <a:srgbClr val="000000"/>
                </a:solidFill>
                <a:latin typeface="Times New Roman" panose="02020603050405020304" pitchFamily="18" charset="0"/>
                <a:cs typeface="Times New Roman" panose="02020603050405020304" pitchFamily="18" charset="0"/>
              </a:rPr>
              <a:t> </a:t>
            </a:r>
            <a:r>
              <a:rPr lang="en-US" sz="1800" spc="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unless </a:t>
            </a:r>
            <a:r>
              <a:rPr lang="en-US" sz="1800" spc="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that </a:t>
            </a:r>
            <a:r>
              <a:rPr lang="en-US" sz="1800" spc="10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person</a:t>
            </a:r>
          </a:p>
          <a:p>
            <a:pPr marR="405765"/>
            <a:r>
              <a:rPr lang="en-US" sz="1800" i="1" dirty="0">
                <a:solidFill>
                  <a:srgbClr val="000000"/>
                </a:solidFill>
                <a:latin typeface="Times New Roman" panose="02020603050405020304" pitchFamily="18" charset="0"/>
                <a:cs typeface="Times New Roman" panose="02020603050405020304" pitchFamily="18" charset="0"/>
              </a:rPr>
              <a:t>(a) </a:t>
            </a:r>
            <a:r>
              <a:rPr lang="en-US" sz="1800" i="1" spc="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has</a:t>
            </a:r>
            <a:r>
              <a:rPr lang="en-US" sz="1800" spc="1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obtained </a:t>
            </a:r>
            <a:r>
              <a:rPr lang="en-US" sz="1800" spc="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a:t>
            </a:r>
            <a:r>
              <a:rPr lang="en-US" sz="1800" spc="7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professional  qualification </a:t>
            </a:r>
            <a:r>
              <a:rPr lang="en-US" sz="1800" spc="1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or</a:t>
            </a:r>
            <a:r>
              <a:rPr lang="en-US" sz="1800" spc="7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a:t>
            </a:r>
            <a:r>
              <a:rPr lang="en-US" sz="1800" spc="70" dirty="0">
                <a:solidFill>
                  <a:srgbClr val="000000"/>
                </a:solidFill>
                <a:latin typeface="Times New Roman" panose="02020603050405020304" pitchFamily="18" charset="0"/>
                <a:cs typeface="Times New Roman" panose="02020603050405020304" pitchFamily="18" charset="0"/>
              </a:rPr>
              <a:t> </a:t>
            </a:r>
            <a:r>
              <a:rPr lang="en-US" sz="1800" dirty="0" smtClean="0">
                <a:solidFill>
                  <a:srgbClr val="000000"/>
                </a:solidFill>
                <a:latin typeface="Times New Roman" panose="02020603050405020304" pitchFamily="18" charset="0"/>
                <a:cs typeface="Times New Roman" panose="02020603050405020304" pitchFamily="18" charset="0"/>
              </a:rPr>
              <a:t>tertiary</a:t>
            </a:r>
            <a:r>
              <a:rPr lang="en-US" sz="1800" spc="220" dirty="0" smtClean="0">
                <a:solidFill>
                  <a:srgbClr val="000000"/>
                </a:solidFill>
                <a:latin typeface="Times New Roman" panose="02020603050405020304" pitchFamily="18" charset="0"/>
                <a:cs typeface="Times New Roman" panose="02020603050405020304" pitchFamily="18" charset="0"/>
              </a:rPr>
              <a:t> </a:t>
            </a:r>
            <a:r>
              <a:rPr lang="en-US" sz="1800" dirty="0" smtClean="0">
                <a:solidFill>
                  <a:srgbClr val="000000"/>
                </a:solidFill>
                <a:latin typeface="Times New Roman" panose="02020603050405020304" pitchFamily="18" charset="0"/>
                <a:cs typeface="Times New Roman" panose="02020603050405020304" pitchFamily="18" charset="0"/>
              </a:rPr>
              <a:t>level </a:t>
            </a:r>
            <a:r>
              <a:rPr lang="en-US" sz="1800" dirty="0">
                <a:solidFill>
                  <a:srgbClr val="000000"/>
                </a:solidFill>
                <a:latin typeface="Times New Roman" panose="02020603050405020304" pitchFamily="18" charset="0"/>
                <a:cs typeface="Times New Roman" panose="02020603050405020304" pitchFamily="18" charset="0"/>
              </a:rPr>
              <a:t>qualification </a:t>
            </a:r>
            <a:r>
              <a:rPr lang="en-US" sz="1800" spc="17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that</a:t>
            </a:r>
            <a:r>
              <a:rPr lang="en-US" sz="1800" spc="23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enables</a:t>
            </a:r>
            <a:r>
              <a:rPr lang="en-US" sz="1800" spc="21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that  person</a:t>
            </a:r>
            <a:r>
              <a:rPr lang="en-US" sz="1800" spc="24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to</a:t>
            </a:r>
            <a:r>
              <a:rPr lang="en-US" sz="1800" spc="1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have</a:t>
            </a:r>
            <a:r>
              <a:rPr lang="en-US" sz="1800" spc="1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a:t>
            </a:r>
            <a:r>
              <a:rPr lang="en-US" sz="1800" spc="19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requisite knowledge </a:t>
            </a:r>
            <a:r>
              <a:rPr lang="en-US" sz="1800" spc="2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and  experience </a:t>
            </a:r>
            <a:r>
              <a:rPr lang="en-US" sz="1800" spc="14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to</a:t>
            </a:r>
            <a:r>
              <a:rPr lang="en-US" sz="1800" spc="2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perform </a:t>
            </a:r>
            <a:r>
              <a:rPr lang="en-US" sz="1800" spc="11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 </a:t>
            </a:r>
            <a:r>
              <a:rPr lang="en-US" sz="1800" spc="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functions </a:t>
            </a:r>
            <a:r>
              <a:rPr lang="en-US" sz="1800" spc="8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a:t>
            </a:r>
            <a:r>
              <a:rPr lang="en-US" sz="1800" spc="17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 Company </a:t>
            </a:r>
            <a:r>
              <a:rPr lang="en-US" sz="1800" spc="26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Secretary,</a:t>
            </a:r>
          </a:p>
          <a:p>
            <a:pPr marR="415290"/>
            <a:r>
              <a:rPr lang="en-US" sz="1800" i="1" dirty="0">
                <a:solidFill>
                  <a:srgbClr val="000000"/>
                </a:solidFill>
                <a:latin typeface="Times New Roman" panose="02020603050405020304" pitchFamily="18" charset="0"/>
                <a:cs typeface="Times New Roman" panose="02020603050405020304" pitchFamily="18" charset="0"/>
              </a:rPr>
              <a:t>(b)  </a:t>
            </a:r>
            <a:r>
              <a:rPr lang="en-US" sz="1800" i="1" spc="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has </a:t>
            </a:r>
            <a:r>
              <a:rPr lang="en-US" sz="1800" spc="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held </a:t>
            </a:r>
            <a:r>
              <a:rPr lang="en-US" sz="1800" spc="7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office,</a:t>
            </a:r>
            <a:r>
              <a:rPr lang="en-US" sz="1800" spc="2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before </a:t>
            </a:r>
            <a:r>
              <a:rPr lang="en-US" sz="1800" spc="7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  appointment,   </a:t>
            </a:r>
            <a:r>
              <a:rPr lang="en-US" sz="1800" spc="6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as</a:t>
            </a:r>
            <a:r>
              <a:rPr lang="en-US" sz="1800" spc="2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a:t>
            </a:r>
            <a:r>
              <a:rPr lang="en-US" sz="1800" spc="2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Company Secretary</a:t>
            </a:r>
            <a:r>
              <a:rPr lang="en-US" sz="1800" spc="18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trainee </a:t>
            </a:r>
            <a:r>
              <a:rPr lang="en-US" sz="1800" spc="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or</a:t>
            </a:r>
            <a:r>
              <a:rPr lang="en-US" sz="1800" spc="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has</a:t>
            </a:r>
            <a:r>
              <a:rPr lang="en-US" sz="1800" spc="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been</a:t>
            </a:r>
            <a:r>
              <a:rPr lang="en-US" sz="1800" spc="10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articled</a:t>
            </a:r>
            <a:r>
              <a:rPr lang="en-US" sz="1800" spc="22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under</a:t>
            </a:r>
            <a:r>
              <a:rPr lang="en-US" sz="1800" spc="24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a:t>
            </a:r>
            <a:r>
              <a:rPr lang="en-US" sz="1800" spc="6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supervision of</a:t>
            </a:r>
            <a:r>
              <a:rPr lang="en-US" sz="1800" spc="10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a:t>
            </a:r>
            <a:r>
              <a:rPr lang="en-US" sz="1800" spc="1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qualified </a:t>
            </a:r>
            <a:r>
              <a:rPr lang="en-US" sz="1800" spc="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Company </a:t>
            </a:r>
            <a:r>
              <a:rPr lang="en-US" sz="1800" spc="16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Secretary </a:t>
            </a:r>
            <a:r>
              <a:rPr lang="en-US" sz="1800" spc="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for</a:t>
            </a:r>
            <a:r>
              <a:rPr lang="en-US" sz="1800" spc="1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a:t>
            </a:r>
            <a:r>
              <a:rPr lang="en-US" sz="1800" spc="1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period  of</a:t>
            </a:r>
            <a:r>
              <a:rPr lang="en-US" sz="1800" spc="10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at</a:t>
            </a:r>
            <a:r>
              <a:rPr lang="en-US" sz="1800" spc="13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least three</a:t>
            </a:r>
            <a:r>
              <a:rPr lang="en-US" sz="1800" spc="2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years,</a:t>
            </a:r>
          </a:p>
          <a:p>
            <a:endParaRPr lang="en-US" sz="1800" dirty="0"/>
          </a:p>
        </p:txBody>
      </p:sp>
    </p:spTree>
    <p:extLst>
      <p:ext uri="{BB962C8B-B14F-4D97-AF65-F5344CB8AC3E}">
        <p14:creationId xmlns:p14="http://schemas.microsoft.com/office/powerpoint/2010/main" val="1482804351"/>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Cont’d</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algn="just"/>
            <a:r>
              <a:rPr lang="en-US" sz="2000" i="1" dirty="0">
                <a:solidFill>
                  <a:srgbClr val="000000"/>
                </a:solidFill>
                <a:latin typeface="Times New Roman" panose="02020603050405020304" pitchFamily="18" charset="0"/>
                <a:cs typeface="Times New Roman" panose="02020603050405020304" pitchFamily="18" charset="0"/>
              </a:rPr>
              <a:t>(</a:t>
            </a:r>
            <a:r>
              <a:rPr lang="en-US" sz="1800" i="1" dirty="0">
                <a:solidFill>
                  <a:srgbClr val="000000"/>
                </a:solidFill>
                <a:latin typeface="Times New Roman" panose="02020603050405020304" pitchFamily="18" charset="0"/>
                <a:cs typeface="Times New Roman" panose="02020603050405020304" pitchFamily="18" charset="0"/>
              </a:rPr>
              <a:t>c)</a:t>
            </a:r>
            <a:r>
              <a:rPr lang="en-US" sz="1800" i="1" spc="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is</a:t>
            </a:r>
            <a:r>
              <a:rPr lang="en-US" sz="1800" spc="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a:t>
            </a:r>
            <a:r>
              <a:rPr lang="en-US" sz="1800" spc="10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member </a:t>
            </a:r>
            <a:r>
              <a:rPr lang="en-US" sz="1800" spc="7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in</a:t>
            </a:r>
            <a:r>
              <a:rPr lang="en-US" sz="1800" spc="1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good</a:t>
            </a:r>
            <a:r>
              <a:rPr lang="en-US" sz="1800" spc="2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standing </a:t>
            </a:r>
            <a:r>
              <a:rPr lang="en-US" sz="1800" spc="4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a:t>
            </a:r>
          </a:p>
          <a:p>
            <a:pPr marR="425450" algn="just"/>
            <a:r>
              <a:rPr lang="en-US" sz="1800" dirty="0">
                <a:solidFill>
                  <a:srgbClr val="000000"/>
                </a:solidFill>
                <a:latin typeface="Times New Roman" panose="02020603050405020304" pitchFamily="18" charset="0"/>
                <a:cs typeface="Times New Roman" panose="02020603050405020304" pitchFamily="18" charset="0"/>
              </a:rPr>
              <a:t>(</a:t>
            </a:r>
            <a:r>
              <a:rPr lang="en-US" sz="1800" dirty="0" err="1">
                <a:solidFill>
                  <a:srgbClr val="000000"/>
                </a:solidFill>
                <a:latin typeface="Times New Roman" panose="02020603050405020304" pitchFamily="18" charset="0"/>
                <a:cs typeface="Times New Roman" panose="02020603050405020304" pitchFamily="18" charset="0"/>
              </a:rPr>
              <a:t>i</a:t>
            </a:r>
            <a:r>
              <a:rPr lang="en-US" sz="1800" dirty="0">
                <a:solidFill>
                  <a:srgbClr val="000000"/>
                </a:solidFill>
                <a:latin typeface="Times New Roman" panose="02020603050405020304" pitchFamily="18" charset="0"/>
                <a:cs typeface="Times New Roman" panose="02020603050405020304" pitchFamily="18" charset="0"/>
              </a:rPr>
              <a:t>)      the</a:t>
            </a:r>
            <a:r>
              <a:rPr lang="en-US" sz="1800" spc="2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Institute </a:t>
            </a:r>
            <a:r>
              <a:rPr lang="en-US" sz="1800" spc="1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a:t>
            </a:r>
            <a:r>
              <a:rPr lang="en-US" sz="1800" spc="1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Chartered </a:t>
            </a:r>
            <a:r>
              <a:rPr lang="en-US" sz="1800" spc="16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Secretaries </a:t>
            </a:r>
            <a:r>
              <a:rPr lang="en-US" sz="1800" spc="1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and </a:t>
            </a:r>
            <a:r>
              <a:rPr lang="en-US" sz="1800" spc="2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Admin- </a:t>
            </a:r>
            <a:r>
              <a:rPr lang="en-US" sz="1800" dirty="0" err="1">
                <a:solidFill>
                  <a:srgbClr val="000000"/>
                </a:solidFill>
                <a:latin typeface="Times New Roman" panose="02020603050405020304" pitchFamily="18" charset="0"/>
                <a:cs typeface="Times New Roman" panose="02020603050405020304" pitchFamily="18" charset="0"/>
              </a:rPr>
              <a:t>istrators</a:t>
            </a:r>
            <a:r>
              <a:rPr lang="en-US" sz="1800" dirty="0">
                <a:solidFill>
                  <a:srgbClr val="000000"/>
                </a:solidFill>
                <a:latin typeface="Times New Roman" panose="02020603050405020304" pitchFamily="18" charset="0"/>
                <a:cs typeface="Times New Roman" panose="02020603050405020304" pitchFamily="18" charset="0"/>
              </a:rPr>
              <a:t>, </a:t>
            </a:r>
            <a:r>
              <a:rPr lang="en-US" sz="1800" spc="14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or</a:t>
            </a:r>
          </a:p>
          <a:p>
            <a:pPr marR="601980" algn="just"/>
            <a:r>
              <a:rPr lang="en-US" sz="1800" dirty="0">
                <a:solidFill>
                  <a:srgbClr val="000000"/>
                </a:solidFill>
                <a:latin typeface="Times New Roman" panose="02020603050405020304" pitchFamily="18" charset="0"/>
                <a:cs typeface="Times New Roman" panose="02020603050405020304" pitchFamily="18" charset="0"/>
              </a:rPr>
              <a:t>(ii)   </a:t>
            </a:r>
            <a:r>
              <a:rPr lang="en-US" sz="1800" spc="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a:t>
            </a:r>
            <a:r>
              <a:rPr lang="en-US" sz="1800" spc="20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Institute </a:t>
            </a:r>
            <a:r>
              <a:rPr lang="en-US" sz="1800" spc="2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a:t>
            </a:r>
            <a:r>
              <a:rPr lang="en-US" sz="1800" spc="2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Chartered </a:t>
            </a:r>
            <a:r>
              <a:rPr lang="en-US" sz="1800" spc="16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Accountants,  </a:t>
            </a:r>
            <a:r>
              <a:rPr lang="en-US" sz="1800" spc="3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Ghana,</a:t>
            </a:r>
          </a:p>
          <a:p>
            <a:pPr marR="407670" algn="just"/>
            <a:r>
              <a:rPr lang="en-US" sz="1800" i="1" dirty="0">
                <a:solidFill>
                  <a:srgbClr val="000000"/>
                </a:solidFill>
                <a:latin typeface="Times New Roman" panose="02020603050405020304" pitchFamily="18" charset="0"/>
                <a:cs typeface="Times New Roman" panose="02020603050405020304" pitchFamily="18" charset="0"/>
              </a:rPr>
              <a:t>(d)   </a:t>
            </a:r>
            <a:r>
              <a:rPr lang="en-US" sz="1800" dirty="0">
                <a:solidFill>
                  <a:srgbClr val="000000"/>
                </a:solidFill>
                <a:latin typeface="Times New Roman" panose="02020603050405020304" pitchFamily="18" charset="0"/>
                <a:cs typeface="Times New Roman" panose="02020603050405020304" pitchFamily="18" charset="0"/>
              </a:rPr>
              <a:t>having </a:t>
            </a:r>
            <a:r>
              <a:rPr lang="en-US" sz="1800" spc="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been</a:t>
            </a:r>
            <a:r>
              <a:rPr lang="en-US" sz="1800" spc="2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enrolled </a:t>
            </a:r>
            <a:r>
              <a:rPr lang="en-US" sz="1800" spc="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to</a:t>
            </a:r>
            <a:r>
              <a:rPr lang="en-US" sz="1800" spc="21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practice, </a:t>
            </a:r>
            <a:r>
              <a:rPr lang="en-US" sz="1800" spc="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is</a:t>
            </a:r>
            <a:r>
              <a:rPr lang="en-US" sz="1800" spc="14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in</a:t>
            </a:r>
            <a:r>
              <a:rPr lang="en-US" sz="1800" spc="2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good</a:t>
            </a:r>
            <a:r>
              <a:rPr lang="en-US" sz="1800" spc="2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standing </a:t>
            </a:r>
            <a:r>
              <a:rPr lang="en-US" sz="1800" spc="1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as</a:t>
            </a:r>
            <a:r>
              <a:rPr lang="en-US" sz="1800" spc="15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 barrister </a:t>
            </a:r>
            <a:r>
              <a:rPr lang="en-US" sz="1800" spc="11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or</a:t>
            </a:r>
            <a:r>
              <a:rPr lang="en-US" sz="1800" spc="1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solicitor</a:t>
            </a:r>
            <a:r>
              <a:rPr lang="en-US" sz="1800" spc="2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in</a:t>
            </a:r>
            <a:r>
              <a:rPr lang="en-US" sz="1800" spc="1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a:t>
            </a:r>
            <a:r>
              <a:rPr lang="en-US" sz="1800" spc="16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Republic, </a:t>
            </a:r>
            <a:r>
              <a:rPr lang="en-US" sz="1800" spc="10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or</a:t>
            </a:r>
          </a:p>
          <a:p>
            <a:pPr algn="just"/>
            <a:r>
              <a:rPr lang="en-US" sz="1800" i="1" dirty="0">
                <a:solidFill>
                  <a:srgbClr val="000000"/>
                </a:solidFill>
                <a:latin typeface="Times New Roman" panose="02020603050405020304" pitchFamily="18" charset="0"/>
                <a:cs typeface="Times New Roman" panose="02020603050405020304" pitchFamily="18" charset="0"/>
              </a:rPr>
              <a:t>(e)  </a:t>
            </a:r>
            <a:r>
              <a:rPr lang="en-US" sz="1800" i="1" spc="6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by</a:t>
            </a:r>
            <a:r>
              <a:rPr lang="en-US" sz="1800" spc="16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virtue</a:t>
            </a:r>
            <a:r>
              <a:rPr lang="en-US" sz="1800" spc="2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a:t>
            </a:r>
            <a:r>
              <a:rPr lang="en-US" sz="1800" spc="10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an</a:t>
            </a:r>
            <a:r>
              <a:rPr lang="en-US" sz="1800" spc="22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academic </a:t>
            </a:r>
            <a:r>
              <a:rPr lang="en-US" sz="1800" spc="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qualification, </a:t>
            </a:r>
            <a:r>
              <a:rPr lang="en-US" sz="1800" spc="20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or</a:t>
            </a:r>
            <a:r>
              <a:rPr lang="en-US" sz="1800" spc="1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as</a:t>
            </a:r>
            <a:r>
              <a:rPr lang="en-US" sz="1800" spc="15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a:t>
            </a:r>
            <a:r>
              <a:rPr lang="en-US" sz="1800" spc="10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member </a:t>
            </a:r>
            <a:r>
              <a:rPr lang="en-US" sz="1800" spc="1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 a</a:t>
            </a:r>
            <a:r>
              <a:rPr lang="en-US" sz="1800" spc="20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professional </a:t>
            </a:r>
            <a:r>
              <a:rPr lang="en-US" sz="1800" spc="27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body, </a:t>
            </a:r>
            <a:r>
              <a:rPr lang="en-US" sz="1800" spc="4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appears </a:t>
            </a:r>
            <a:r>
              <a:rPr lang="en-US" sz="1800" spc="22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to </a:t>
            </a:r>
            <a:r>
              <a:rPr lang="en-US" sz="1800" spc="3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 </a:t>
            </a:r>
            <a:r>
              <a:rPr lang="en-US" sz="1800" spc="12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directors </a:t>
            </a:r>
            <a:r>
              <a:rPr lang="en-US" sz="1800" spc="2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as </a:t>
            </a:r>
            <a:r>
              <a:rPr lang="en-US" sz="1800" spc="7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capable of</a:t>
            </a:r>
            <a:r>
              <a:rPr lang="en-US" sz="1800" spc="20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performing </a:t>
            </a:r>
            <a:r>
              <a:rPr lang="en-US" sz="1800" spc="2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 </a:t>
            </a:r>
            <a:r>
              <a:rPr lang="en-US" sz="1800" spc="3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functions </a:t>
            </a:r>
            <a:r>
              <a:rPr lang="en-US" sz="1800" spc="15"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a:t>
            </a:r>
            <a:r>
              <a:rPr lang="en-US" sz="1800" spc="20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secretary </a:t>
            </a:r>
            <a:r>
              <a:rPr lang="en-US" sz="1800" spc="14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of</a:t>
            </a:r>
            <a:r>
              <a:rPr lang="en-US" sz="1800" spc="20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the </a:t>
            </a:r>
            <a:r>
              <a:rPr lang="en-US" sz="1800" spc="30" dirty="0">
                <a:solidFill>
                  <a:srgbClr val="000000"/>
                </a:solidFill>
                <a:latin typeface="Times New Roman" panose="02020603050405020304" pitchFamily="18" charset="0"/>
                <a:cs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company.</a:t>
            </a:r>
          </a:p>
          <a:p>
            <a:endParaRPr lang="en-US" sz="1800" dirty="0"/>
          </a:p>
        </p:txBody>
      </p:sp>
    </p:spTree>
    <p:extLst>
      <p:ext uri="{BB962C8B-B14F-4D97-AF65-F5344CB8AC3E}">
        <p14:creationId xmlns:p14="http://schemas.microsoft.com/office/powerpoint/2010/main" val="3098864855"/>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866" y="915337"/>
            <a:ext cx="6798734" cy="761063"/>
          </a:xfrm>
        </p:spPr>
        <p:txBody>
          <a:bodyPr>
            <a:normAutofit fontScale="90000"/>
          </a:bodyPr>
          <a:lstStyle/>
          <a:p>
            <a:r>
              <a:rPr lang="en-US" sz="3200" b="1" dirty="0" smtClean="0">
                <a:ln w="22225">
                  <a:solidFill>
                    <a:srgbClr val="B13228"/>
                  </a:solidFill>
                  <a:prstDash val="solid"/>
                </a:ln>
                <a:solidFill>
                  <a:prstClr val="black"/>
                </a:solidFill>
                <a:effectLst>
                  <a:outerShdw blurRad="38100" dist="38100" dir="2700000" algn="tl">
                    <a:srgbClr val="000000">
                      <a:alpha val="43137"/>
                    </a:srgbClr>
                  </a:outerShdw>
                </a:effectLst>
              </a:rPr>
              <a:t/>
            </a:r>
            <a:br>
              <a:rPr lang="en-US" sz="3200" b="1" dirty="0" smtClean="0">
                <a:ln w="22225">
                  <a:solidFill>
                    <a:srgbClr val="B13228"/>
                  </a:solidFill>
                  <a:prstDash val="solid"/>
                </a:ln>
                <a:solidFill>
                  <a:prstClr val="black"/>
                </a:solidFill>
                <a:effectLst>
                  <a:outerShdw blurRad="38100" dist="38100" dir="2700000" algn="tl">
                    <a:srgbClr val="000000">
                      <a:alpha val="43137"/>
                    </a:srgbClr>
                  </a:outerShdw>
                </a:effectLst>
              </a:rPr>
            </a:br>
            <a:r>
              <a:rPr lang="en-US" sz="3200" b="1" dirty="0">
                <a:ln w="22225">
                  <a:solidFill>
                    <a:srgbClr val="B13228"/>
                  </a:solidFill>
                  <a:prstDash val="solid"/>
                </a:ln>
                <a:solidFill>
                  <a:prstClr val="black"/>
                </a:solidFill>
                <a:effectLst>
                  <a:outerShdw blurRad="38100" dist="38100" dir="2700000" algn="tl">
                    <a:srgbClr val="000000">
                      <a:alpha val="43137"/>
                    </a:srgbClr>
                  </a:outerShdw>
                </a:effectLst>
              </a:rPr>
              <a:t/>
            </a:r>
            <a:br>
              <a:rPr lang="en-US" sz="3200" b="1" dirty="0">
                <a:ln w="22225">
                  <a:solidFill>
                    <a:srgbClr val="B13228"/>
                  </a:solidFill>
                  <a:prstDash val="solid"/>
                </a:ln>
                <a:solidFill>
                  <a:prstClr val="black"/>
                </a:solidFill>
                <a:effectLst>
                  <a:outerShdw blurRad="38100" dist="38100" dir="2700000" algn="tl">
                    <a:srgbClr val="000000">
                      <a:alpha val="43137"/>
                    </a:srgbClr>
                  </a:outerShdw>
                </a:effectLst>
              </a:rPr>
            </a:br>
            <a:r>
              <a:rPr lang="en-US" dirty="0">
                <a:solidFill>
                  <a:prstClr val="black">
                    <a:lumMod val="85000"/>
                    <a:lumOff val="15000"/>
                  </a:prstClr>
                </a:solidFill>
              </a:rPr>
              <a:t/>
            </a:r>
            <a:br>
              <a:rPr lang="en-US" dirty="0">
                <a:solidFill>
                  <a:prstClr val="black">
                    <a:lumMod val="85000"/>
                    <a:lumOff val="15000"/>
                  </a:prstClr>
                </a:solidFill>
              </a:rPr>
            </a:br>
            <a:r>
              <a:rPr lang="en-GB" dirty="0">
                <a:latin typeface="Times New Roman" panose="02020603050405020304" pitchFamily="18" charset="0"/>
                <a:cs typeface="Times New Roman" panose="02020603050405020304" pitchFamily="18" charset="0"/>
              </a:rPr>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29720" y="2514600"/>
            <a:ext cx="7693025" cy="4038600"/>
          </a:xfrm>
        </p:spPr>
        <p:txBody>
          <a:bodyPr>
            <a:noAutofit/>
          </a:bodyPr>
          <a:lstStyle/>
          <a:p>
            <a:pPr algn="just">
              <a:lnSpc>
                <a:spcPct val="150000"/>
              </a:lnSpc>
              <a:spcBef>
                <a:spcPts val="0"/>
              </a:spcBef>
              <a:spcAft>
                <a:spcPts val="0"/>
              </a:spcAft>
              <a:buClr>
                <a:srgbClr val="003366"/>
              </a:buClr>
            </a:pPr>
            <a:r>
              <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Alternative Dispute Resolution Act 2010 ( Act 798) </a:t>
            </a:r>
          </a:p>
          <a:p>
            <a:pPr algn="just">
              <a:lnSpc>
                <a:spcPct val="150000"/>
              </a:lnSpc>
              <a:spcBef>
                <a:spcPts val="0"/>
              </a:spcBef>
              <a:spcAft>
                <a:spcPts val="0"/>
              </a:spcAft>
              <a:buClr>
                <a:srgbClr val="003366"/>
              </a:buClr>
            </a:pPr>
            <a:r>
              <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Courts Act 1993 (Act 459) </a:t>
            </a:r>
          </a:p>
          <a:p>
            <a:pPr algn="just">
              <a:lnSpc>
                <a:spcPct val="150000"/>
              </a:lnSpc>
              <a:spcBef>
                <a:spcPts val="0"/>
              </a:spcBef>
              <a:spcAft>
                <a:spcPts val="0"/>
              </a:spcAft>
              <a:buClr>
                <a:srgbClr val="003366"/>
              </a:buClr>
            </a:pPr>
            <a:r>
              <a:rPr lang="en-US"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Land Act 2020 (Act 1036) </a:t>
            </a:r>
          </a:p>
          <a:p>
            <a:pPr algn="just">
              <a:lnSpc>
                <a:spcPct val="150000"/>
              </a:lnSpc>
              <a:spcBef>
                <a:spcPts val="0"/>
              </a:spcBef>
              <a:spcAft>
                <a:spcPts val="0"/>
              </a:spcAft>
              <a:buClr>
                <a:srgbClr val="003366"/>
              </a:buClr>
            </a:pPr>
            <a:endParaRPr lang="en-US" sz="1800" dirty="0" smtClean="0">
              <a:solidFill>
                <a:srgbClr val="003366"/>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extBox 3"/>
          <p:cNvSpPr txBox="1"/>
          <p:nvPr/>
        </p:nvSpPr>
        <p:spPr>
          <a:xfrm>
            <a:off x="900894" y="915337"/>
            <a:ext cx="7036606" cy="523220"/>
          </a:xfrm>
          <a:prstGeom prst="rect">
            <a:avLst/>
          </a:prstGeom>
          <a:noFill/>
        </p:spPr>
        <p:txBody>
          <a:bodyPr wrap="none" rtlCol="0">
            <a:spAutoFit/>
          </a:bodyPr>
          <a:lstStyle/>
          <a:p>
            <a:r>
              <a:rPr lang="en-US" sz="2800" b="1" dirty="0" smtClean="0">
                <a:latin typeface="Times New Roman" panose="02020603050405020304" pitchFamily="18" charset="0"/>
                <a:cs typeface="Times New Roman" panose="02020603050405020304" pitchFamily="18" charset="0"/>
              </a:rPr>
              <a:t>ALTERNATIVE DISPUTE RESOLUTION</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156620"/>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Alterative Dispute Resolution 2010 (Act 798)</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Section 12 An arbitrator shall be a person appointed by the parties or by a person or institution acting under the power conferred by the parties and may be a person with the experience or qualification that the parties may agree on. </a:t>
            </a:r>
          </a:p>
          <a:p>
            <a:r>
              <a:rPr lang="en-US" dirty="0" smtClean="0">
                <a:latin typeface="Times New Roman" panose="02020603050405020304" pitchFamily="18" charset="0"/>
                <a:cs typeface="Times New Roman" panose="02020603050405020304" pitchFamily="18" charset="0"/>
              </a:rPr>
              <a:t>Arbitration, Mediation, Customary Arbitration </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3033422"/>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Courts Act 1993 (Act 459)</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47500" lnSpcReduction="20000"/>
          </a:bodyPr>
          <a:lstStyle/>
          <a:p>
            <a:pPr algn="just"/>
            <a:r>
              <a:rPr lang="en-US" sz="4400" b="1" dirty="0">
                <a:solidFill>
                  <a:srgbClr val="000000"/>
                </a:solidFill>
                <a:latin typeface="Times New Roman" panose="02020603050405020304" pitchFamily="18" charset="0"/>
                <a:cs typeface="Times New Roman" panose="02020603050405020304" pitchFamily="18" charset="0"/>
              </a:rPr>
              <a:t>Section 72—Courts to Promote Reconciliation in Civil Cases.</a:t>
            </a:r>
            <a:endParaRPr lang="en-US" sz="4400" dirty="0">
              <a:solidFill>
                <a:srgbClr val="000000"/>
              </a:solidFill>
              <a:latin typeface="Times New Roman" panose="02020603050405020304" pitchFamily="18" charset="0"/>
              <a:cs typeface="Times New Roman" panose="02020603050405020304" pitchFamily="18" charset="0"/>
            </a:endParaRPr>
          </a:p>
          <a:p>
            <a:pPr algn="just"/>
            <a:r>
              <a:rPr lang="en-US" sz="4400" dirty="0">
                <a:solidFill>
                  <a:srgbClr val="000000"/>
                </a:solidFill>
                <a:latin typeface="Times New Roman" panose="02020603050405020304" pitchFamily="18" charset="0"/>
                <a:cs typeface="Times New Roman" panose="02020603050405020304" pitchFamily="18" charset="0"/>
              </a:rPr>
              <a:t>(1) Any court with civil jurisdiction and its officers shall promote reconciliation, encourage and facilitate the settlement of disputes in an amicable manner between and among persons over whom the court has jurisdiction.</a:t>
            </a:r>
          </a:p>
          <a:p>
            <a:pPr algn="just"/>
            <a:r>
              <a:rPr lang="en-US" sz="4400" dirty="0">
                <a:solidFill>
                  <a:srgbClr val="000000"/>
                </a:solidFill>
                <a:latin typeface="Times New Roman" panose="02020603050405020304" pitchFamily="18" charset="0"/>
                <a:cs typeface="Times New Roman" panose="02020603050405020304" pitchFamily="18" charset="0"/>
              </a:rPr>
              <a:t>(2) When a civil suit or proceeding is pending, any court with jurisdiction in that suit may promote reconciliation among the parties, and encourage and facilitate the amicable settlement of the suit or proceeding</a:t>
            </a:r>
            <a:r>
              <a:rPr lang="en-US" sz="4400" dirty="0" smtClean="0">
                <a:solidFill>
                  <a:srgbClr val="000000"/>
                </a:solidFill>
                <a:latin typeface="Times New Roman" panose="02020603050405020304" pitchFamily="18" charset="0"/>
                <a:cs typeface="Times New Roman" panose="02020603050405020304" pitchFamily="18" charset="0"/>
              </a:rPr>
              <a:t>.</a:t>
            </a:r>
            <a:r>
              <a:rPr lang="en-US" sz="4400" dirty="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88264284"/>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Cont’d</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10000"/>
          </a:bodyPr>
          <a:lstStyle/>
          <a:p>
            <a:pPr algn="just"/>
            <a:r>
              <a:rPr lang="en-US" b="1" dirty="0">
                <a:solidFill>
                  <a:srgbClr val="000000"/>
                </a:solidFill>
                <a:latin typeface="Arial" panose="020B0604020202020204" pitchFamily="34" charset="0"/>
              </a:rPr>
              <a:t>Section 73—Reconciliation in Criminal Cases.</a:t>
            </a:r>
            <a:endParaRPr lang="en-US" dirty="0">
              <a:solidFill>
                <a:srgbClr val="000000"/>
              </a:solidFill>
              <a:latin typeface="Times New Roman" panose="02020603050405020304" pitchFamily="18" charset="0"/>
            </a:endParaRPr>
          </a:p>
          <a:p>
            <a:pPr algn="just"/>
            <a:r>
              <a:rPr lang="en-US" dirty="0">
                <a:solidFill>
                  <a:srgbClr val="000000"/>
                </a:solidFill>
                <a:latin typeface="Arial" panose="020B0604020202020204" pitchFamily="34" charset="0"/>
              </a:rPr>
              <a:t>Any court, with criminal jurisdiction may promote reconciliation, encourage and facilitate a settlement in an amicable manner of any offence not amounting to felony and not aggravated in degree, on payment cases of compensation or on other terms approved by the court before which the case is tried, and may during the pendency of the negotiations for a settlement stay the proceeding for a reasonable time and in the event of a settlement being effected shall dismiss the case and discharge the accused person.</a:t>
            </a:r>
            <a:endParaRPr lang="en-US" dirty="0">
              <a:solidFill>
                <a:srgbClr val="000000"/>
              </a:solidFill>
              <a:latin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8930617"/>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Land Act 2020 (Act 1036)</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Section 50 </a:t>
            </a:r>
          </a:p>
          <a:p>
            <a:r>
              <a:rPr lang="en-US" dirty="0" smtClean="0">
                <a:latin typeface="Times New Roman" panose="02020603050405020304" pitchFamily="18" charset="0"/>
                <a:cs typeface="Times New Roman" panose="02020603050405020304" pitchFamily="18" charset="0"/>
              </a:rPr>
              <a:t>Section 102</a:t>
            </a:r>
          </a:p>
          <a:p>
            <a:r>
              <a:rPr lang="en-US" dirty="0" smtClean="0">
                <a:latin typeface="Times New Roman" panose="02020603050405020304" pitchFamily="18" charset="0"/>
                <a:cs typeface="Times New Roman" panose="02020603050405020304" pitchFamily="18" charset="0"/>
              </a:rPr>
              <a:t>Section 253</a:t>
            </a:r>
          </a:p>
          <a:p>
            <a:r>
              <a:rPr lang="en-US" dirty="0" smtClean="0">
                <a:latin typeface="Times New Roman" panose="02020603050405020304" pitchFamily="18" charset="0"/>
                <a:cs typeface="Times New Roman" panose="02020603050405020304" pitchFamily="18" charset="0"/>
              </a:rPr>
              <a:t>Section 254</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0622337"/>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6865" y="2514599"/>
            <a:ext cx="6798736" cy="3420533"/>
          </a:xfrm>
        </p:spPr>
        <p:txBody>
          <a:bodyPr>
            <a:normAutofit/>
          </a:bodyPr>
          <a:lstStyle/>
          <a:p>
            <a:pPr marL="0" lvl="0" indent="0" algn="just">
              <a:spcBef>
                <a:spcPts val="0"/>
              </a:spcBef>
              <a:spcAft>
                <a:spcPts val="1000"/>
              </a:spcAft>
              <a:buClr>
                <a:srgbClr val="B15E28"/>
              </a:buClr>
              <a:buNone/>
            </a:pPr>
            <a:r>
              <a:rPr lang="en-US" dirty="0" smtClean="0">
                <a:solidFill>
                  <a:prstClr val="black">
                    <a:lumMod val="85000"/>
                    <a:lumOff val="15000"/>
                  </a:prstClr>
                </a:solidFill>
                <a:latin typeface="Times New Roman" panose="02020603050405020304" pitchFamily="18" charset="0"/>
                <a:ea typeface="Times New Roman" panose="02020603050405020304" pitchFamily="18" charset="0"/>
                <a:cs typeface="Times New Roman" panose="02020603050405020304" pitchFamily="18" charset="0"/>
              </a:rPr>
              <a:t>Contracts </a:t>
            </a:r>
            <a:r>
              <a:rPr lang="en-US" dirty="0">
                <a:solidFill>
                  <a:prstClr val="black">
                    <a:lumMod val="85000"/>
                    <a:lumOff val="15000"/>
                  </a:prstClr>
                </a:solidFill>
                <a:latin typeface="Times New Roman" panose="02020603050405020304" pitchFamily="18" charset="0"/>
                <a:ea typeface="Times New Roman" panose="02020603050405020304" pitchFamily="18" charset="0"/>
                <a:cs typeface="Times New Roman" panose="02020603050405020304" pitchFamily="18" charset="0"/>
              </a:rPr>
              <a:t>Act 1960 (Act 25)</a:t>
            </a:r>
          </a:p>
          <a:p>
            <a:pPr marL="0" lvl="0" indent="0" algn="just">
              <a:spcBef>
                <a:spcPts val="0"/>
              </a:spcBef>
              <a:spcAft>
                <a:spcPts val="1000"/>
              </a:spcAft>
              <a:buClr>
                <a:srgbClr val="B15E28"/>
              </a:buClr>
              <a:buNone/>
            </a:pPr>
            <a:r>
              <a:rPr lang="en-US" dirty="0">
                <a:solidFill>
                  <a:prstClr val="black">
                    <a:lumMod val="85000"/>
                    <a:lumOff val="15000"/>
                  </a:prstClr>
                </a:solidFill>
                <a:latin typeface="Times New Roman" panose="02020603050405020304" pitchFamily="18" charset="0"/>
                <a:ea typeface="Times New Roman" panose="02020603050405020304" pitchFamily="18" charset="0"/>
                <a:cs typeface="Times New Roman" panose="02020603050405020304" pitchFamily="18" charset="0"/>
              </a:rPr>
              <a:t>Land Act 2020 (Act 1036) </a:t>
            </a:r>
          </a:p>
          <a:p>
            <a:pPr marL="0" lvl="0" indent="0" algn="just">
              <a:spcBef>
                <a:spcPts val="0"/>
              </a:spcBef>
              <a:spcAft>
                <a:spcPts val="1000"/>
              </a:spcAft>
              <a:buClr>
                <a:srgbClr val="B15E28"/>
              </a:buClr>
              <a:buNone/>
            </a:pPr>
            <a:r>
              <a:rPr lang="en-US" dirty="0">
                <a:solidFill>
                  <a:prstClr val="black">
                    <a:lumMod val="85000"/>
                    <a:lumOff val="15000"/>
                  </a:prstClr>
                </a:solidFill>
                <a:latin typeface="Times New Roman" panose="02020603050405020304" pitchFamily="18" charset="0"/>
                <a:ea typeface="Times New Roman" panose="02020603050405020304" pitchFamily="18" charset="0"/>
                <a:cs typeface="Times New Roman" panose="02020603050405020304" pitchFamily="18" charset="0"/>
              </a:rPr>
              <a:t>Law of Tort (Common Law) particularly negligence and other tortious actions </a:t>
            </a:r>
          </a:p>
          <a:p>
            <a:pPr marL="0" indent="0" algn="just">
              <a:buNone/>
            </a:pPr>
            <a:endParaRPr lang="en-US" dirty="0"/>
          </a:p>
        </p:txBody>
      </p:sp>
      <p:sp>
        <p:nvSpPr>
          <p:cNvPr id="4" name="Title 3"/>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Project &amp; Development Management</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4152195"/>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lgn="ctr">
              <a:buNone/>
            </a:pPr>
            <a:endParaRPr lang="en-US" dirty="0"/>
          </a:p>
          <a:p>
            <a:pPr marL="0" indent="0" algn="ctr">
              <a:buNone/>
            </a:pPr>
            <a:r>
              <a:rPr lang="en-US" sz="3600" b="1" dirty="0" smtClean="0"/>
              <a:t>THANK YOU </a:t>
            </a:r>
            <a:endParaRPr lang="en-US" sz="3600" b="1" dirty="0"/>
          </a:p>
          <a:p>
            <a:pPr marL="0" indent="0" algn="ctr">
              <a:buNone/>
            </a:pPr>
            <a:r>
              <a:rPr lang="en-US" sz="3600" b="1" dirty="0" smtClean="0"/>
              <a:t>QUESTIONS</a:t>
            </a:r>
            <a:endParaRPr lang="en-US" sz="3600" b="1" dirty="0"/>
          </a:p>
        </p:txBody>
      </p:sp>
    </p:spTree>
    <p:extLst>
      <p:ext uri="{BB962C8B-B14F-4D97-AF65-F5344CB8AC3E}">
        <p14:creationId xmlns:p14="http://schemas.microsoft.com/office/powerpoint/2010/main" val="1967720607"/>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Cont’d</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Article 21 (1) (e)</a:t>
            </a:r>
          </a:p>
          <a:p>
            <a:r>
              <a:rPr lang="en-US" dirty="0" smtClean="0">
                <a:latin typeface="Times New Roman" panose="02020603050405020304" pitchFamily="18" charset="0"/>
                <a:cs typeface="Times New Roman" panose="02020603050405020304" pitchFamily="18" charset="0"/>
              </a:rPr>
              <a:t>Freedom of association, which shall include freedom to form trade unions of other associations, national and international, for the protection of their interest, </a:t>
            </a:r>
          </a:p>
          <a:p>
            <a:r>
              <a:rPr lang="en-US" dirty="0" err="1" smtClean="0">
                <a:latin typeface="Times New Roman" panose="02020603050405020304" pitchFamily="18" charset="0"/>
                <a:cs typeface="Times New Roman" panose="02020603050405020304" pitchFamily="18" charset="0"/>
              </a:rPr>
              <a:t>Gh.I.S</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VES </a:t>
            </a:r>
          </a:p>
          <a:p>
            <a:r>
              <a:rPr lang="en-US" dirty="0" smtClean="0">
                <a:latin typeface="Times New Roman" panose="02020603050405020304" pitchFamily="18" charset="0"/>
                <a:cs typeface="Times New Roman" panose="02020603050405020304" pitchFamily="18" charset="0"/>
              </a:rPr>
              <a:t>RICS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687056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Professional Bodies Registration Act 1973, NRCD 143</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t>An act to regulate the operation of professional bodies and to provide for related matters.</a:t>
            </a:r>
          </a:p>
          <a:p>
            <a:endParaRPr lang="en-US" dirty="0"/>
          </a:p>
        </p:txBody>
      </p:sp>
    </p:spTree>
    <p:extLst>
      <p:ext uri="{BB962C8B-B14F-4D97-AF65-F5344CB8AC3E}">
        <p14:creationId xmlns:p14="http://schemas.microsoft.com/office/powerpoint/2010/main" val="6837836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Practice Areas of Valuation and Estate Surveying Division </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Estate &amp; Facilities Area </a:t>
            </a:r>
          </a:p>
          <a:p>
            <a:r>
              <a:rPr lang="en-US" dirty="0" smtClean="0">
                <a:latin typeface="Times New Roman" panose="02020603050405020304" pitchFamily="18" charset="0"/>
                <a:cs typeface="Times New Roman" panose="02020603050405020304" pitchFamily="18" charset="0"/>
              </a:rPr>
              <a:t>Real Estate Finance and Valuation </a:t>
            </a:r>
            <a:r>
              <a:rPr lang="en-US"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Land Administration and Management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Estate Brokerage and Housing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Land Use Planning and Environment</a:t>
            </a:r>
          </a:p>
          <a:p>
            <a:pPr marL="0" indent="0">
              <a:buNone/>
            </a:pPr>
            <a:r>
              <a:rPr lang="en-US"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endParaRPr lang="en-US" dirty="0" smtClean="0"/>
          </a:p>
          <a:p>
            <a:endParaRPr lang="en-US" dirty="0"/>
          </a:p>
        </p:txBody>
      </p:sp>
    </p:spTree>
    <p:extLst>
      <p:ext uri="{BB962C8B-B14F-4D97-AF65-F5344CB8AC3E}">
        <p14:creationId xmlns:p14="http://schemas.microsoft.com/office/powerpoint/2010/main" val="326887342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a:bodyPr>
          <a:lstStyle/>
          <a:p>
            <a:r>
              <a:rPr lang="en-US" altLang="en-US" sz="2800" b="1" dirty="0" smtClean="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rPr>
              <a:t>Cont’d</a:t>
            </a:r>
            <a:endParaRPr lang="en-US" altLang="en-US" sz="2800" b="1" dirty="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endParaRPr>
          </a:p>
        </p:txBody>
      </p:sp>
      <p:sp>
        <p:nvSpPr>
          <p:cNvPr id="24579" name="Content Placeholder 2"/>
          <p:cNvSpPr>
            <a:spLocks noGrp="1"/>
          </p:cNvSpPr>
          <p:nvPr>
            <p:ph idx="1"/>
          </p:nvPr>
        </p:nvSpPr>
        <p:spPr>
          <a:xfrm>
            <a:off x="762000" y="2286000"/>
            <a:ext cx="8208657" cy="3886200"/>
          </a:xfrm>
        </p:spPr>
        <p:txBody>
          <a:bodyPr>
            <a:normAutofit/>
          </a:bodyPr>
          <a:lstStyle/>
          <a:p>
            <a:pPr marL="0" indent="0" algn="just">
              <a:buNone/>
              <a:defRPr/>
            </a:pPr>
            <a:r>
              <a:rPr lang="en-US" sz="4000" dirty="0"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a:t>
            </a:r>
            <a:r>
              <a:rPr lang="en-US" dirty="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rPr>
              <a:t>L</a:t>
            </a:r>
            <a:r>
              <a:rPr lang="en-US" dirty="0" smtClean="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rPr>
              <a:t>and Law and Legal Education;</a:t>
            </a:r>
            <a:endParaRPr lang="en-US" dirty="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endParaRPr>
          </a:p>
          <a:p>
            <a:pPr marL="0" indent="0" algn="just">
              <a:buNone/>
              <a:defRPr/>
            </a:pPr>
            <a:r>
              <a:rPr lang="en-US" dirty="0" smtClean="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rPr>
              <a:t>•Alternative Dispute Resolution;</a:t>
            </a:r>
            <a:endParaRPr lang="en-US" dirty="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endParaRPr>
          </a:p>
          <a:p>
            <a:pPr marL="0" indent="0" algn="just">
              <a:buNone/>
              <a:defRPr/>
            </a:pPr>
            <a:r>
              <a:rPr lang="en-US" dirty="0" smtClean="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rPr>
              <a:t>•Project &amp; Development Management</a:t>
            </a:r>
            <a:endParaRPr lang="en-US" dirty="0">
              <a:ln w="22225">
                <a:solidFill>
                  <a:schemeClr val="accent2"/>
                </a:solidFill>
                <a:prstDash val="solid"/>
              </a:ln>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192381"/>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914400" y="990600"/>
            <a:ext cx="7772400" cy="914400"/>
          </a:xfrm>
        </p:spPr>
        <p:txBody>
          <a:bodyPr>
            <a:noAutofit/>
          </a:bodyPr>
          <a:lstStyle/>
          <a:p>
            <a:pPr marL="285750" lvl="0" indent="-285750">
              <a:spcBef>
                <a:spcPct val="20000"/>
              </a:spcBef>
              <a:spcAft>
                <a:spcPts val="600"/>
              </a:spcAft>
            </a:pPr>
            <a:r>
              <a:rPr lang="en-US" sz="2800" b="1"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Estate &amp; Facilities Area </a:t>
            </a:r>
            <a:r>
              <a:rPr lang="en-US" sz="2800"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t/>
            </a:r>
            <a:br>
              <a:rPr lang="en-US" sz="2800" dirty="0">
                <a:ln>
                  <a:noFill/>
                </a:ln>
                <a:solidFill>
                  <a:prstClr val="black">
                    <a:lumMod val="85000"/>
                    <a:lumOff val="15000"/>
                  </a:prstClr>
                </a:solidFill>
                <a:latin typeface="Times New Roman" panose="02020603050405020304" pitchFamily="18" charset="0"/>
                <a:ea typeface="+mn-ea"/>
                <a:cs typeface="Times New Roman" panose="02020603050405020304" pitchFamily="18" charset="0"/>
              </a:rPr>
            </a:br>
            <a:endPar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4579" name="Content Placeholder 2"/>
          <p:cNvSpPr>
            <a:spLocks noGrp="1"/>
          </p:cNvSpPr>
          <p:nvPr>
            <p:ph idx="1"/>
          </p:nvPr>
        </p:nvSpPr>
        <p:spPr>
          <a:xfrm>
            <a:off x="914400" y="2438400"/>
            <a:ext cx="7929807" cy="4038600"/>
          </a:xfrm>
        </p:spPr>
        <p:txBody>
          <a:bodyPr>
            <a:normAutofit/>
          </a:bodyPr>
          <a:lstStyle/>
          <a:p>
            <a:pPr marL="0" indent="0" algn="just">
              <a:spcBef>
                <a:spcPts val="0"/>
              </a:spcBef>
              <a:spcAft>
                <a:spcPts val="1000"/>
              </a:spcAft>
              <a:buNone/>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The Law governing this Practice Area generally;</a:t>
            </a:r>
          </a:p>
          <a:p>
            <a:pPr marL="0" indent="0" algn="just">
              <a:spcBef>
                <a:spcPts val="0"/>
              </a:spcBef>
              <a:spcAft>
                <a:spcPts val="1000"/>
              </a:spcAft>
              <a:buNone/>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Contracts Act 1960 (Act 25)</a:t>
            </a:r>
          </a:p>
          <a:p>
            <a:pPr marL="0" indent="0" algn="just">
              <a:spcBef>
                <a:spcPts val="0"/>
              </a:spcBef>
              <a:spcAft>
                <a:spcPts val="1000"/>
              </a:spcAft>
              <a:buNone/>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Land Act 2020 (Act 1036) </a:t>
            </a:r>
          </a:p>
          <a:p>
            <a:pPr marL="0" indent="0" algn="just">
              <a:spcBef>
                <a:spcPts val="0"/>
              </a:spcBef>
              <a:spcAft>
                <a:spcPts val="1000"/>
              </a:spcAft>
              <a:buNone/>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Law of Tort (Common Law) particularly negligence and other tortious actions </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29034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Cont’d</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r>
              <a:rPr lang="en-US" sz="2800" dirty="0" smtClean="0">
                <a:latin typeface="Times New Roman" panose="02020603050405020304" pitchFamily="18" charset="0"/>
                <a:cs typeface="Times New Roman" panose="02020603050405020304" pitchFamily="18" charset="0"/>
              </a:rPr>
              <a:t>Contracts Act 1960 (Act 25) </a:t>
            </a:r>
          </a:p>
          <a:p>
            <a:r>
              <a:rPr lang="en-US" sz="2800" dirty="0">
                <a:solidFill>
                  <a:srgbClr val="000000"/>
                </a:solidFill>
                <a:latin typeface="Times New Roman" panose="02020603050405020304" pitchFamily="18" charset="0"/>
                <a:cs typeface="Times New Roman" panose="02020603050405020304" pitchFamily="18" charset="0"/>
              </a:rPr>
              <a:t>AN ACT to amend the law of contracts and to replace certain imperial enactments.</a:t>
            </a:r>
          </a:p>
          <a:p>
            <a:r>
              <a:rPr lang="en-US" sz="2800" dirty="0" smtClean="0">
                <a:solidFill>
                  <a:srgbClr val="000000"/>
                </a:solidFill>
                <a:latin typeface="Times New Roman" panose="02020603050405020304" pitchFamily="18" charset="0"/>
                <a:cs typeface="Times New Roman" panose="02020603050405020304" pitchFamily="18" charset="0"/>
              </a:rPr>
              <a:t>Parties </a:t>
            </a:r>
            <a:r>
              <a:rPr lang="en-US" sz="2800" dirty="0">
                <a:solidFill>
                  <a:srgbClr val="000000"/>
                </a:solidFill>
                <a:latin typeface="Times New Roman" panose="02020603050405020304" pitchFamily="18" charset="0"/>
                <a:cs typeface="Times New Roman" panose="02020603050405020304" pitchFamily="18" charset="0"/>
              </a:rPr>
              <a:t> </a:t>
            </a:r>
            <a:endParaRPr lang="en-US" sz="2800" dirty="0" smtClean="0">
              <a:solidFill>
                <a:srgbClr val="000000"/>
              </a:solidFill>
              <a:latin typeface="Times New Roman" panose="02020603050405020304" pitchFamily="18" charset="0"/>
              <a:cs typeface="Times New Roman" panose="02020603050405020304" pitchFamily="18" charset="0"/>
            </a:endParaRPr>
          </a:p>
          <a:p>
            <a:r>
              <a:rPr lang="en-US" sz="2800" dirty="0" smtClean="0">
                <a:solidFill>
                  <a:srgbClr val="000000"/>
                </a:solidFill>
                <a:latin typeface="Times New Roman" panose="02020603050405020304" pitchFamily="18" charset="0"/>
                <a:cs typeface="Times New Roman" panose="02020603050405020304" pitchFamily="18" charset="0"/>
              </a:rPr>
              <a:t>Offer</a:t>
            </a:r>
          </a:p>
          <a:p>
            <a:r>
              <a:rPr lang="en-US" sz="2800" dirty="0" smtClean="0">
                <a:solidFill>
                  <a:srgbClr val="000000"/>
                </a:solidFill>
                <a:latin typeface="Times New Roman" panose="02020603050405020304" pitchFamily="18" charset="0"/>
                <a:cs typeface="Times New Roman" panose="02020603050405020304" pitchFamily="18" charset="0"/>
              </a:rPr>
              <a:t>Acceptance </a:t>
            </a:r>
          </a:p>
          <a:p>
            <a:r>
              <a:rPr lang="en-US" sz="2800" dirty="0" smtClean="0">
                <a:solidFill>
                  <a:srgbClr val="000000"/>
                </a:solidFill>
                <a:latin typeface="Times New Roman" panose="02020603050405020304" pitchFamily="18" charset="0"/>
                <a:cs typeface="Times New Roman" panose="02020603050405020304" pitchFamily="18" charset="0"/>
              </a:rPr>
              <a:t>Consideration </a:t>
            </a:r>
          </a:p>
          <a:p>
            <a:r>
              <a:rPr lang="en-US" sz="2800" dirty="0" smtClean="0">
                <a:solidFill>
                  <a:srgbClr val="000000"/>
                </a:solidFill>
                <a:latin typeface="Times New Roman" panose="02020603050405020304" pitchFamily="18" charset="0"/>
                <a:cs typeface="Times New Roman" panose="02020603050405020304" pitchFamily="18" charset="0"/>
              </a:rPr>
              <a:t>Discharge </a:t>
            </a:r>
          </a:p>
          <a:p>
            <a:r>
              <a:rPr lang="en-US" sz="2800" dirty="0" smtClean="0">
                <a:solidFill>
                  <a:srgbClr val="000000"/>
                </a:solidFill>
                <a:latin typeface="Times New Roman" panose="02020603050405020304" pitchFamily="18" charset="0"/>
                <a:cs typeface="Times New Roman" panose="02020603050405020304" pitchFamily="18" charset="0"/>
              </a:rPr>
              <a:t>Breach </a:t>
            </a:r>
          </a:p>
          <a:p>
            <a:endParaRPr lang="en-US" dirty="0">
              <a:solidFill>
                <a:srgbClr val="000000"/>
              </a:solidFill>
              <a:latin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457221127"/>
      </p:ext>
    </p:extLst>
  </p:cSld>
  <p:clrMapOvr>
    <a:masterClrMapping/>
  </p:clrMapOvr>
  <p:transition spd="med"/>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3679</TotalTime>
  <Words>1939</Words>
  <Application>Microsoft Office PowerPoint</Application>
  <PresentationFormat>On-screen Show (4:3)</PresentationFormat>
  <Paragraphs>189</Paragraphs>
  <Slides>39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SimSun</vt:lpstr>
      <vt:lpstr>Arial</vt:lpstr>
      <vt:lpstr>Calibri</vt:lpstr>
      <vt:lpstr>Garamond</vt:lpstr>
      <vt:lpstr>Times New Roman</vt:lpstr>
      <vt:lpstr>Organic</vt:lpstr>
      <vt:lpstr>PRESENTATION</vt:lpstr>
      <vt:lpstr>INTRODUCTION </vt:lpstr>
      <vt:lpstr>Cont’d</vt:lpstr>
      <vt:lpstr>Cont’d</vt:lpstr>
      <vt:lpstr>Professional Bodies Registration Act 1973, NRCD 143</vt:lpstr>
      <vt:lpstr>Practice Areas of Valuation and Estate Surveying Division </vt:lpstr>
      <vt:lpstr>Cont’d</vt:lpstr>
      <vt:lpstr>Estate &amp; Facilities Area  </vt:lpstr>
      <vt:lpstr>Cont’d</vt:lpstr>
      <vt:lpstr>Cont’d</vt:lpstr>
      <vt:lpstr>Cont’d</vt:lpstr>
      <vt:lpstr>Cont’d</vt:lpstr>
      <vt:lpstr>  Real Estate Finance and Valuation  </vt:lpstr>
      <vt:lpstr>Stamp Duty Act 2005 (Act 689) </vt:lpstr>
      <vt:lpstr>Cont’d </vt:lpstr>
      <vt:lpstr>Land (Statutory wayleaves Act 1963       (Act 186)</vt:lpstr>
      <vt:lpstr>Administration of Estates Act 1961 (Act 63) &amp; Interstate Succession Law PNDCL 111</vt:lpstr>
      <vt:lpstr>Land Act 2020 (Act 1036)  </vt:lpstr>
      <vt:lpstr>Land Administration and Management    </vt:lpstr>
      <vt:lpstr>1992 Constitution Of Ghana</vt:lpstr>
      <vt:lpstr>Land Act 2020 (Act 1036)</vt:lpstr>
      <vt:lpstr>Lands Commission Act 2008 (Act 767) </vt:lpstr>
      <vt:lpstr>Estate Brokerage and Housing  </vt:lpstr>
      <vt:lpstr>Real Estate Agency Act 2020 Act 1047 </vt:lpstr>
      <vt:lpstr>Anti Money Laundering Act 2020 (act 1044)  </vt:lpstr>
      <vt:lpstr>Land Use Planning and Environment   </vt:lpstr>
      <vt:lpstr>Land Law &amp; Legal Education;</vt:lpstr>
      <vt:lpstr>Legal Profession Act 1960 (Act 32)</vt:lpstr>
      <vt:lpstr>Land Act 2020 (Act 1036)  </vt:lpstr>
      <vt:lpstr>Lands Commission Act (Act 767) </vt:lpstr>
      <vt:lpstr>Companies Act 2016 (Act 992)   </vt:lpstr>
      <vt:lpstr>Cont’d</vt:lpstr>
      <vt:lpstr>    </vt:lpstr>
      <vt:lpstr>Alterative Dispute Resolution 2010 (Act 798)</vt:lpstr>
      <vt:lpstr>Courts Act 1993 (Act 459)</vt:lpstr>
      <vt:lpstr>Cont’d</vt:lpstr>
      <vt:lpstr>Land Act 2020 (Act 1036)</vt:lpstr>
      <vt:lpstr>Project &amp; Development Management</vt:lpstr>
      <vt:lpstr>PowerPoint Presentation</vt:lpstr>
    </vt:vector>
  </TitlesOfParts>
  <Company>Personal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Odametey</dc:creator>
  <cp:lastModifiedBy>Dell</cp:lastModifiedBy>
  <cp:revision>374</cp:revision>
  <dcterms:created xsi:type="dcterms:W3CDTF">2005-12-28T12:20:34Z</dcterms:created>
  <dcterms:modified xsi:type="dcterms:W3CDTF">2021-09-15T17:50:53Z</dcterms:modified>
</cp:coreProperties>
</file>